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519" r:id="rId3"/>
    <p:sldId id="501" r:id="rId4"/>
    <p:sldId id="496" r:id="rId5"/>
    <p:sldId id="479" r:id="rId6"/>
    <p:sldId id="507" r:id="rId7"/>
    <p:sldId id="508" r:id="rId8"/>
    <p:sldId id="480" r:id="rId9"/>
    <p:sldId id="509" r:id="rId10"/>
    <p:sldId id="518" r:id="rId11"/>
    <p:sldId id="467" r:id="rId12"/>
    <p:sldId id="457" r:id="rId13"/>
    <p:sldId id="447" r:id="rId14"/>
    <p:sldId id="444" r:id="rId15"/>
    <p:sldId id="517" r:id="rId16"/>
    <p:sldId id="456" r:id="rId17"/>
    <p:sldId id="428" r:id="rId18"/>
    <p:sldId id="425" r:id="rId19"/>
    <p:sldId id="510" r:id="rId20"/>
    <p:sldId id="511" r:id="rId21"/>
    <p:sldId id="512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a Ruas Vieira" initials="FRV" lastIdx="10" clrIdx="0"/>
  <p:cmAuthor id="2" name="Wesley Vaz Silva" initials="WVS" lastIdx="9" clrIdx="1"/>
  <p:cmAuthor id="3" name="Kc" initials="K" lastIdx="1" clrIdx="2">
    <p:extLst>
      <p:ext uri="{19B8F6BF-5375-455C-9EA6-DF929625EA0E}">
        <p15:presenceInfo xmlns:p15="http://schemas.microsoft.com/office/powerpoint/2012/main" userId="K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77034" autoAdjust="0"/>
  </p:normalViewPr>
  <p:slideViewPr>
    <p:cSldViewPr>
      <p:cViewPr varScale="1">
        <p:scale>
          <a:sx n="57" d="100"/>
          <a:sy n="57" d="100"/>
        </p:scale>
        <p:origin x="19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2D944-1BFE-4CE9-B99B-53965C741E7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94A665-129D-45CD-BC94-9AAC827DF559}">
      <dgm:prSet phldrT="[Texto]" custT="1"/>
      <dgm:spPr/>
      <dgm:t>
        <a:bodyPr/>
        <a:lstStyle/>
        <a:p>
          <a:r>
            <a:rPr lang="pt-BR" sz="1800" dirty="0" err="1" smtClean="0"/>
            <a:t>Trabajo</a:t>
          </a:r>
          <a:endParaRPr lang="pt-BR" sz="1800" dirty="0"/>
        </a:p>
      </dgm:t>
    </dgm:pt>
    <dgm:pt modelId="{5C0DB7CB-62F0-4AE6-B8B1-7087344E13AC}" type="parTrans" cxnId="{0823C22B-86F2-4DC2-9F5B-0F350DDE16E4}">
      <dgm:prSet/>
      <dgm:spPr/>
      <dgm:t>
        <a:bodyPr/>
        <a:lstStyle/>
        <a:p>
          <a:endParaRPr lang="pt-BR"/>
        </a:p>
      </dgm:t>
    </dgm:pt>
    <dgm:pt modelId="{03E2200B-97EF-483A-9624-076C86143F3F}" type="sibTrans" cxnId="{0823C22B-86F2-4DC2-9F5B-0F350DDE16E4}">
      <dgm:prSet/>
      <dgm:spPr/>
      <dgm:t>
        <a:bodyPr/>
        <a:lstStyle/>
        <a:p>
          <a:r>
            <a:rPr lang="pt-BR" dirty="0" smtClean="0"/>
            <a:t>Pensiones</a:t>
          </a:r>
          <a:endParaRPr lang="pt-BR" dirty="0"/>
        </a:p>
      </dgm:t>
    </dgm:pt>
    <dgm:pt modelId="{81F12A2C-7F1A-4CB7-81FD-52C34D59CD0F}">
      <dgm:prSet phldrT="[Texto]"/>
      <dgm:spPr/>
      <dgm:t>
        <a:bodyPr/>
        <a:lstStyle/>
        <a:p>
          <a:endParaRPr lang="pt-BR" dirty="0"/>
        </a:p>
      </dgm:t>
    </dgm:pt>
    <dgm:pt modelId="{E6D33121-02D6-40E0-A961-0B1934E9A43F}" type="parTrans" cxnId="{B0B81FC2-E785-4B3E-9E3F-F50373B596A3}">
      <dgm:prSet/>
      <dgm:spPr/>
      <dgm:t>
        <a:bodyPr/>
        <a:lstStyle/>
        <a:p>
          <a:endParaRPr lang="pt-BR"/>
        </a:p>
      </dgm:t>
    </dgm:pt>
    <dgm:pt modelId="{43E3262B-B02D-4ADF-96FB-F3B6EEE25A18}" type="sibTrans" cxnId="{B0B81FC2-E785-4B3E-9E3F-F50373B596A3}">
      <dgm:prSet/>
      <dgm:spPr/>
      <dgm:t>
        <a:bodyPr/>
        <a:lstStyle/>
        <a:p>
          <a:endParaRPr lang="pt-BR"/>
        </a:p>
      </dgm:t>
    </dgm:pt>
    <dgm:pt modelId="{C134B4C7-53D8-4030-AEDD-80DE00515103}">
      <dgm:prSet/>
      <dgm:spPr/>
      <dgm:t>
        <a:bodyPr/>
        <a:lstStyle/>
        <a:p>
          <a:endParaRPr lang="pt-BR" dirty="0"/>
        </a:p>
      </dgm:t>
    </dgm:pt>
    <dgm:pt modelId="{3CF487ED-B860-4988-80E3-97EF54F8EEC2}" type="parTrans" cxnId="{6F056B39-BE26-48AF-8ED3-F763937E8071}">
      <dgm:prSet/>
      <dgm:spPr/>
      <dgm:t>
        <a:bodyPr/>
        <a:lstStyle/>
        <a:p>
          <a:endParaRPr lang="pt-BR"/>
        </a:p>
      </dgm:t>
    </dgm:pt>
    <dgm:pt modelId="{840B7748-7D78-4137-AED6-6334737BABD5}" type="sibTrans" cxnId="{6F056B39-BE26-48AF-8ED3-F763937E8071}">
      <dgm:prSet/>
      <dgm:spPr/>
      <dgm:t>
        <a:bodyPr/>
        <a:lstStyle/>
        <a:p>
          <a:r>
            <a:rPr lang="pt-BR" dirty="0" err="1" smtClean="0"/>
            <a:t>Asistencia</a:t>
          </a:r>
          <a:r>
            <a:rPr lang="pt-BR" dirty="0" smtClean="0"/>
            <a:t> Social</a:t>
          </a:r>
          <a:endParaRPr lang="pt-BR" dirty="0"/>
        </a:p>
      </dgm:t>
    </dgm:pt>
    <dgm:pt modelId="{C36AA89F-0369-4245-98C1-4AF2FC4BC795}" type="pres">
      <dgm:prSet presAssocID="{A8A2D944-1BFE-4CE9-B99B-53965C741E7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2B6350C-EDDB-4207-B921-7115ACEB95CB}" type="pres">
      <dgm:prSet presAssocID="{A394A665-129D-45CD-BC94-9AAC827DF559}" presName="composite" presStyleCnt="0"/>
      <dgm:spPr/>
    </dgm:pt>
    <dgm:pt modelId="{A5440BEB-7522-455C-8AF6-73E87B26FDE8}" type="pres">
      <dgm:prSet presAssocID="{A394A665-129D-45CD-BC94-9AAC827DF559}" presName="Parent1" presStyleLbl="node1" presStyleIdx="0" presStyleCnt="4" custLinFactNeighborX="-22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C22D10-13C2-4036-9CCD-C2B6AB88AA7A}" type="pres">
      <dgm:prSet presAssocID="{A394A665-129D-45CD-BC94-9AAC827DF559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AA44B6-2893-415C-A471-3AD019852C09}" type="pres">
      <dgm:prSet presAssocID="{A394A665-129D-45CD-BC94-9AAC827DF559}" presName="BalanceSpacing" presStyleCnt="0"/>
      <dgm:spPr/>
    </dgm:pt>
    <dgm:pt modelId="{0FBABC09-1B7B-491F-9B71-94F853DDE8C5}" type="pres">
      <dgm:prSet presAssocID="{A394A665-129D-45CD-BC94-9AAC827DF559}" presName="BalanceSpacing1" presStyleCnt="0"/>
      <dgm:spPr/>
    </dgm:pt>
    <dgm:pt modelId="{E84E3258-2CEA-4310-8B58-21D6CA532B79}" type="pres">
      <dgm:prSet presAssocID="{03E2200B-97EF-483A-9624-076C86143F3F}" presName="Accent1Text" presStyleLbl="node1" presStyleIdx="1" presStyleCnt="4"/>
      <dgm:spPr/>
      <dgm:t>
        <a:bodyPr/>
        <a:lstStyle/>
        <a:p>
          <a:endParaRPr lang="pt-BR"/>
        </a:p>
      </dgm:t>
    </dgm:pt>
    <dgm:pt modelId="{528436E1-92D3-4FB5-9CD3-B67A848CF759}" type="pres">
      <dgm:prSet presAssocID="{03E2200B-97EF-483A-9624-076C86143F3F}" presName="spaceBetweenRectangles" presStyleCnt="0"/>
      <dgm:spPr/>
    </dgm:pt>
    <dgm:pt modelId="{601AC3EB-6AA4-4897-98DE-74983A35FE78}" type="pres">
      <dgm:prSet presAssocID="{C134B4C7-53D8-4030-AEDD-80DE00515103}" presName="composite" presStyleCnt="0"/>
      <dgm:spPr/>
    </dgm:pt>
    <dgm:pt modelId="{572F78CE-3F87-4B62-8E35-9457C56EFD3F}" type="pres">
      <dgm:prSet presAssocID="{C134B4C7-53D8-4030-AEDD-80DE00515103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2169A-5F08-4A4C-9865-514F16A2EA9E}" type="pres">
      <dgm:prSet presAssocID="{C134B4C7-53D8-4030-AEDD-80DE00515103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C7CF935-DEDF-47E4-9FE5-ABF94C7FF8E6}" type="pres">
      <dgm:prSet presAssocID="{C134B4C7-53D8-4030-AEDD-80DE00515103}" presName="BalanceSpacing" presStyleCnt="0"/>
      <dgm:spPr/>
    </dgm:pt>
    <dgm:pt modelId="{142AC6A2-57E1-4283-AF75-08D2B845A70B}" type="pres">
      <dgm:prSet presAssocID="{C134B4C7-53D8-4030-AEDD-80DE00515103}" presName="BalanceSpacing1" presStyleCnt="0"/>
      <dgm:spPr/>
    </dgm:pt>
    <dgm:pt modelId="{0BD71498-3BB1-499F-A925-B0AAC16CC38F}" type="pres">
      <dgm:prSet presAssocID="{840B7748-7D78-4137-AED6-6334737BABD5}" presName="Accent1Text" presStyleLbl="node1" presStyleIdx="3" presStyleCnt="4" custLinFactX="-7585" custLinFactNeighborX="-100000" custLinFactNeighborY="-945"/>
      <dgm:spPr/>
      <dgm:t>
        <a:bodyPr/>
        <a:lstStyle/>
        <a:p>
          <a:endParaRPr lang="pt-BR"/>
        </a:p>
      </dgm:t>
    </dgm:pt>
  </dgm:ptLst>
  <dgm:cxnLst>
    <dgm:cxn modelId="{6F056B39-BE26-48AF-8ED3-F763937E8071}" srcId="{A8A2D944-1BFE-4CE9-B99B-53965C741E75}" destId="{C134B4C7-53D8-4030-AEDD-80DE00515103}" srcOrd="1" destOrd="0" parTransId="{3CF487ED-B860-4988-80E3-97EF54F8EEC2}" sibTransId="{840B7748-7D78-4137-AED6-6334737BABD5}"/>
    <dgm:cxn modelId="{EE45FB75-C44F-42A1-80DD-22C30A8F209F}" type="presOf" srcId="{C134B4C7-53D8-4030-AEDD-80DE00515103}" destId="{572F78CE-3F87-4B62-8E35-9457C56EFD3F}" srcOrd="0" destOrd="0" presId="urn:microsoft.com/office/officeart/2008/layout/AlternatingHexagons"/>
    <dgm:cxn modelId="{FCE2B138-9B69-4DB1-A6BD-EAA0AC876B8B}" type="presOf" srcId="{840B7748-7D78-4137-AED6-6334737BABD5}" destId="{0BD71498-3BB1-499F-A925-B0AAC16CC38F}" srcOrd="0" destOrd="0" presId="urn:microsoft.com/office/officeart/2008/layout/AlternatingHexagons"/>
    <dgm:cxn modelId="{DC1A5147-93B8-4EC5-8778-FC62B4200EAB}" type="presOf" srcId="{A394A665-129D-45CD-BC94-9AAC827DF559}" destId="{A5440BEB-7522-455C-8AF6-73E87B26FDE8}" srcOrd="0" destOrd="0" presId="urn:microsoft.com/office/officeart/2008/layout/AlternatingHexagons"/>
    <dgm:cxn modelId="{BD1BD6AB-98CC-4A5C-A21E-52F6D4647272}" type="presOf" srcId="{03E2200B-97EF-483A-9624-076C86143F3F}" destId="{E84E3258-2CEA-4310-8B58-21D6CA532B79}" srcOrd="0" destOrd="0" presId="urn:microsoft.com/office/officeart/2008/layout/AlternatingHexagons"/>
    <dgm:cxn modelId="{B0B81FC2-E785-4B3E-9E3F-F50373B596A3}" srcId="{A394A665-129D-45CD-BC94-9AAC827DF559}" destId="{81F12A2C-7F1A-4CB7-81FD-52C34D59CD0F}" srcOrd="0" destOrd="0" parTransId="{E6D33121-02D6-40E0-A961-0B1934E9A43F}" sibTransId="{43E3262B-B02D-4ADF-96FB-F3B6EEE25A18}"/>
    <dgm:cxn modelId="{AA94AA37-BC0A-4C4B-ADDE-B8AE90566AA3}" type="presOf" srcId="{81F12A2C-7F1A-4CB7-81FD-52C34D59CD0F}" destId="{82C22D10-13C2-4036-9CCD-C2B6AB88AA7A}" srcOrd="0" destOrd="0" presId="urn:microsoft.com/office/officeart/2008/layout/AlternatingHexagons"/>
    <dgm:cxn modelId="{0823C22B-86F2-4DC2-9F5B-0F350DDE16E4}" srcId="{A8A2D944-1BFE-4CE9-B99B-53965C741E75}" destId="{A394A665-129D-45CD-BC94-9AAC827DF559}" srcOrd="0" destOrd="0" parTransId="{5C0DB7CB-62F0-4AE6-B8B1-7087344E13AC}" sibTransId="{03E2200B-97EF-483A-9624-076C86143F3F}"/>
    <dgm:cxn modelId="{52EF02A6-D268-4E48-8189-4777DADCD504}" type="presOf" srcId="{A8A2D944-1BFE-4CE9-B99B-53965C741E75}" destId="{C36AA89F-0369-4245-98C1-4AF2FC4BC795}" srcOrd="0" destOrd="0" presId="urn:microsoft.com/office/officeart/2008/layout/AlternatingHexagons"/>
    <dgm:cxn modelId="{5CAB0AAF-5375-4C52-9A06-B8303C696778}" type="presParOf" srcId="{C36AA89F-0369-4245-98C1-4AF2FC4BC795}" destId="{22B6350C-EDDB-4207-B921-7115ACEB95CB}" srcOrd="0" destOrd="0" presId="urn:microsoft.com/office/officeart/2008/layout/AlternatingHexagons"/>
    <dgm:cxn modelId="{154C6828-EA86-4A34-BF7D-33A3DFA425FA}" type="presParOf" srcId="{22B6350C-EDDB-4207-B921-7115ACEB95CB}" destId="{A5440BEB-7522-455C-8AF6-73E87B26FDE8}" srcOrd="0" destOrd="0" presId="urn:microsoft.com/office/officeart/2008/layout/AlternatingHexagons"/>
    <dgm:cxn modelId="{FF03E41B-B575-46A4-9B90-934AB358A3EF}" type="presParOf" srcId="{22B6350C-EDDB-4207-B921-7115ACEB95CB}" destId="{82C22D10-13C2-4036-9CCD-C2B6AB88AA7A}" srcOrd="1" destOrd="0" presId="urn:microsoft.com/office/officeart/2008/layout/AlternatingHexagons"/>
    <dgm:cxn modelId="{719729D0-963A-4A72-95BE-34CC4B9D3C73}" type="presParOf" srcId="{22B6350C-EDDB-4207-B921-7115ACEB95CB}" destId="{B8AA44B6-2893-415C-A471-3AD019852C09}" srcOrd="2" destOrd="0" presId="urn:microsoft.com/office/officeart/2008/layout/AlternatingHexagons"/>
    <dgm:cxn modelId="{5437BAED-EDC8-4633-B01B-EE955331A33E}" type="presParOf" srcId="{22B6350C-EDDB-4207-B921-7115ACEB95CB}" destId="{0FBABC09-1B7B-491F-9B71-94F853DDE8C5}" srcOrd="3" destOrd="0" presId="urn:microsoft.com/office/officeart/2008/layout/AlternatingHexagons"/>
    <dgm:cxn modelId="{E0F2ED79-BCFE-4755-8A8A-882942E03D15}" type="presParOf" srcId="{22B6350C-EDDB-4207-B921-7115ACEB95CB}" destId="{E84E3258-2CEA-4310-8B58-21D6CA532B79}" srcOrd="4" destOrd="0" presId="urn:microsoft.com/office/officeart/2008/layout/AlternatingHexagons"/>
    <dgm:cxn modelId="{97E5C64D-D36C-424D-B8C9-75302978E8A4}" type="presParOf" srcId="{C36AA89F-0369-4245-98C1-4AF2FC4BC795}" destId="{528436E1-92D3-4FB5-9CD3-B67A848CF759}" srcOrd="1" destOrd="0" presId="urn:microsoft.com/office/officeart/2008/layout/AlternatingHexagons"/>
    <dgm:cxn modelId="{E48EBE36-EEAE-433B-B147-1092AB2AB36C}" type="presParOf" srcId="{C36AA89F-0369-4245-98C1-4AF2FC4BC795}" destId="{601AC3EB-6AA4-4897-98DE-74983A35FE78}" srcOrd="2" destOrd="0" presId="urn:microsoft.com/office/officeart/2008/layout/AlternatingHexagons"/>
    <dgm:cxn modelId="{8182CABB-60B6-4B40-81C0-B50DCD92C778}" type="presParOf" srcId="{601AC3EB-6AA4-4897-98DE-74983A35FE78}" destId="{572F78CE-3F87-4B62-8E35-9457C56EFD3F}" srcOrd="0" destOrd="0" presId="urn:microsoft.com/office/officeart/2008/layout/AlternatingHexagons"/>
    <dgm:cxn modelId="{D158F5A8-D84A-4090-A002-5990111DA1EA}" type="presParOf" srcId="{601AC3EB-6AA4-4897-98DE-74983A35FE78}" destId="{C082169A-5F08-4A4C-9865-514F16A2EA9E}" srcOrd="1" destOrd="0" presId="urn:microsoft.com/office/officeart/2008/layout/AlternatingHexagons"/>
    <dgm:cxn modelId="{F2F87998-4CCD-4A88-819C-A124C5E3D568}" type="presParOf" srcId="{601AC3EB-6AA4-4897-98DE-74983A35FE78}" destId="{CC7CF935-DEDF-47E4-9FE5-ABF94C7FF8E6}" srcOrd="2" destOrd="0" presId="urn:microsoft.com/office/officeart/2008/layout/AlternatingHexagons"/>
    <dgm:cxn modelId="{E0052333-6B03-4403-8E92-AFC6E55FA7D6}" type="presParOf" srcId="{601AC3EB-6AA4-4897-98DE-74983A35FE78}" destId="{142AC6A2-57E1-4283-AF75-08D2B845A70B}" srcOrd="3" destOrd="0" presId="urn:microsoft.com/office/officeart/2008/layout/AlternatingHexagons"/>
    <dgm:cxn modelId="{04B1B406-2471-42E4-9361-2B6BD4DFE729}" type="presParOf" srcId="{601AC3EB-6AA4-4897-98DE-74983A35FE78}" destId="{0BD71498-3BB1-499F-A925-B0AAC16CC38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40BEB-7522-455C-8AF6-73E87B26FDE8}">
      <dsp:nvSpPr>
        <dsp:cNvPr id="0" name=""/>
        <dsp:cNvSpPr/>
      </dsp:nvSpPr>
      <dsp:spPr>
        <a:xfrm rot="5400000">
          <a:off x="2544857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Trabajo</a:t>
          </a:r>
          <a:endParaRPr lang="pt-BR" sz="1800" kern="1200" dirty="0"/>
        </a:p>
      </dsp:txBody>
      <dsp:txXfrm rot="-5400000">
        <a:off x="2884497" y="730561"/>
        <a:ext cx="1014052" cy="1165577"/>
      </dsp:txXfrm>
    </dsp:sp>
    <dsp:sp modelId="{82C22D10-13C2-4036-9CCD-C2B6AB88AA7A}">
      <dsp:nvSpPr>
        <dsp:cNvPr id="0" name=""/>
        <dsp:cNvSpPr/>
      </dsp:nvSpPr>
      <dsp:spPr>
        <a:xfrm>
          <a:off x="4206240" y="805349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dirty="0"/>
        </a:p>
      </dsp:txBody>
      <dsp:txXfrm>
        <a:off x="4206240" y="805349"/>
        <a:ext cx="1889760" cy="1016000"/>
      </dsp:txXfrm>
    </dsp:sp>
    <dsp:sp modelId="{E84E3258-2CEA-4310-8B58-21D6CA532B79}">
      <dsp:nvSpPr>
        <dsp:cNvPr id="0" name=""/>
        <dsp:cNvSpPr/>
      </dsp:nvSpPr>
      <dsp:spPr>
        <a:xfrm rot="5400000">
          <a:off x="987213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Pensiones</a:t>
          </a:r>
          <a:endParaRPr lang="pt-BR" sz="1900" kern="1200" dirty="0"/>
        </a:p>
      </dsp:txBody>
      <dsp:txXfrm rot="-5400000">
        <a:off x="1326853" y="730561"/>
        <a:ext cx="1014052" cy="1165577"/>
      </dsp:txXfrm>
    </dsp:sp>
    <dsp:sp modelId="{572F78CE-3F87-4B62-8E35-9457C56EFD3F}">
      <dsp:nvSpPr>
        <dsp:cNvPr id="0" name=""/>
        <dsp:cNvSpPr/>
      </dsp:nvSpPr>
      <dsp:spPr>
        <a:xfrm rot="5400000">
          <a:off x="1779693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kern="1200" dirty="0"/>
        </a:p>
      </dsp:txBody>
      <dsp:txXfrm rot="-5400000">
        <a:off x="2119333" y="2167862"/>
        <a:ext cx="1014052" cy="1165577"/>
      </dsp:txXfrm>
    </dsp:sp>
    <dsp:sp modelId="{C082169A-5F08-4A4C-9865-514F16A2EA9E}">
      <dsp:nvSpPr>
        <dsp:cNvPr id="0" name=""/>
        <dsp:cNvSpPr/>
      </dsp:nvSpPr>
      <dsp:spPr>
        <a:xfrm>
          <a:off x="0" y="2242650"/>
          <a:ext cx="18288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71498-3BB1-499F-A925-B0AAC16CC38F}">
      <dsp:nvSpPr>
        <dsp:cNvPr id="0" name=""/>
        <dsp:cNvSpPr/>
      </dsp:nvSpPr>
      <dsp:spPr>
        <a:xfrm rot="5400000">
          <a:off x="1785807" y="1998048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 smtClean="0"/>
            <a:t>Asistencia</a:t>
          </a:r>
          <a:r>
            <a:rPr lang="pt-BR" sz="1900" kern="1200" dirty="0" smtClean="0"/>
            <a:t> Social</a:t>
          </a:r>
          <a:endParaRPr lang="pt-BR" sz="1900" kern="1200" dirty="0"/>
        </a:p>
      </dsp:txBody>
      <dsp:txXfrm rot="-5400000">
        <a:off x="2125447" y="2151860"/>
        <a:ext cx="1014052" cy="116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5D895C-C622-403F-B2AC-D7D2813EE1EA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5EF3FB-D1C0-4DAD-AE5E-4D703A9098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498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pt-BR" noProof="0" dirty="0" smtClean="0"/>
              <a:t>Buenos días</a:t>
            </a:r>
            <a:r>
              <a:rPr lang="es-ES" altLang="pt-BR" baseline="0" noProof="0" dirty="0" smtClean="0"/>
              <a:t> !!!!</a:t>
            </a:r>
          </a:p>
          <a:p>
            <a:pPr eaLnBrk="1" hangingPunct="1">
              <a:spcBef>
                <a:spcPct val="0"/>
              </a:spcBef>
            </a:pPr>
            <a:endParaRPr lang="es-ES" altLang="pt-BR" baseline="0" noProof="0" dirty="0" smtClean="0"/>
          </a:p>
          <a:p>
            <a:pPr eaLnBrk="1" hangingPunct="1">
              <a:spcBef>
                <a:spcPct val="0"/>
              </a:spcBef>
            </a:pPr>
            <a:r>
              <a:rPr lang="es-ES" altLang="pt-BR" baseline="0" noProof="0" dirty="0" smtClean="0"/>
              <a:t>Saludo a todos y agradezco la oportunidad de poder estar acá discutiendo este tema que considero la frontera del conocimiento técnico y de fiscalización.</a:t>
            </a:r>
            <a:endParaRPr lang="es-ES" altLang="pt-BR" noProof="0" dirty="0" smtClean="0"/>
          </a:p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A33E1-5BB2-4AF3-92B3-87444849407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3203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ComprasNet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um sistema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eletronico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aquisição de bens e serviços,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órgano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demanda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bienes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empresas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oferecen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sus produtos y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indican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precios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56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ComprasNet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um sistema virtual de aquisição de bens e serviços,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órgano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demanda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bienes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empresas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oferecen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sus produtos y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indican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precios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Selectividad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anticipacion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/expectativa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ES" dirty="0" smtClean="0"/>
              <a:t>Optimización de la fuerza de trabajo.</a:t>
            </a:r>
          </a:p>
          <a:p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36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A33E1-5BB2-4AF3-92B3-87444849407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85217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Son</a:t>
            </a:r>
            <a:r>
              <a:rPr lang="pt-BR" dirty="0" smtClean="0"/>
              <a:t> concedidos mas de 50 </a:t>
            </a:r>
            <a:r>
              <a:rPr lang="pt-BR" dirty="0" err="1" smtClean="0"/>
              <a:t>millones</a:t>
            </a:r>
            <a:r>
              <a:rPr lang="pt-BR" dirty="0" smtClean="0"/>
              <a:t> de benefícios todo </a:t>
            </a:r>
            <a:r>
              <a:rPr lang="pt-BR" dirty="0" err="1" smtClean="0"/>
              <a:t>mes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6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Selectividad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anticipacion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/expectativa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ES" dirty="0" smtClean="0"/>
              <a:t>Optimización de la fuerza de trabajo.</a:t>
            </a:r>
          </a:p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698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A33E1-5BB2-4AF3-92B3-87444849407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66692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modelo permite identificar durante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ejecución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Selectividad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anticipacion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/expectativa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ES" dirty="0" smtClean="0"/>
              <a:t>Optimización de la fuerza de trabajo.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31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Governo Digital e dados abertos </a:t>
            </a:r>
            <a:r>
              <a:rPr lang="pt-BR" dirty="0" err="1" smtClean="0"/>
              <a:t>exigiron</a:t>
            </a:r>
            <a:r>
              <a:rPr lang="pt-BR" dirty="0" smtClean="0"/>
              <a:t> de </a:t>
            </a:r>
            <a:r>
              <a:rPr lang="pt-BR" dirty="0" err="1" smtClean="0"/>
              <a:t>las</a:t>
            </a:r>
            <a:r>
              <a:rPr lang="pt-BR" dirty="0" smtClean="0"/>
              <a:t> EFS um papel mais atuante nas </a:t>
            </a:r>
            <a:r>
              <a:rPr lang="pt-BR" dirty="0" err="1" smtClean="0"/>
              <a:t>TICs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6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Dejo una pregunta al final</a:t>
            </a:r>
            <a:r>
              <a:rPr lang="es-ES" baseline="0" dirty="0" smtClean="0"/>
              <a:t>, para que ustedes leven a sus EFS, que EFS imaginamos para los próximos diez años? </a:t>
            </a:r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164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 b="1" dirty="0" smtClean="0"/>
              <a:t>Por la atención, gracias</a:t>
            </a:r>
            <a:endParaRPr lang="es-ES" sz="2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3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noProof="0" dirty="0" smtClean="0"/>
              <a:t>Este</a:t>
            </a:r>
            <a:r>
              <a:rPr lang="es-ES" b="1" baseline="0" noProof="0" dirty="0" smtClean="0"/>
              <a:t> panel que me toca trata sobre la importancia del uso de bases de datos, las tics y la eficiencia del control.</a:t>
            </a:r>
          </a:p>
          <a:p>
            <a:endParaRPr lang="es-ES" b="1" baseline="0" noProof="0" dirty="0" smtClean="0"/>
          </a:p>
          <a:p>
            <a:r>
              <a:rPr lang="es-ES" b="1" baseline="0" noProof="0" dirty="0" smtClean="0"/>
              <a:t>Yo empiezo con una pregunta para </a:t>
            </a:r>
            <a:r>
              <a:rPr lang="es-ES" b="1" baseline="0" noProof="0" dirty="0" err="1" smtClean="0"/>
              <a:t>refexionar</a:t>
            </a:r>
            <a:r>
              <a:rPr lang="es-ES" b="1" baseline="0" noProof="0" dirty="0" smtClean="0"/>
              <a:t>?</a:t>
            </a:r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19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mismo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de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</a:p>
          <a:p>
            <a:endParaRPr lang="pt-BR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Actualmente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dirty="0" smtClean="0"/>
              <a:t>1 septilhão de bits de informação — ou o número 1 seguido de 24 zeros, total similar ao de estrelas conhecidas no céu, segundo a Agência Espacial Europeia o para ser mas pratico 256 mil quilômetros, ou dois terços da distância do nosso planeta até o seu satélite. No fim da década no entanto, seriam seis pilhas e meia: 1,6 milhão de quilômetros. </a:t>
            </a:r>
            <a:endParaRPr lang="pt-BR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 </a:t>
            </a:r>
            <a:r>
              <a:rPr lang="pt-BR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diferencia </a:t>
            </a:r>
            <a:r>
              <a:rPr lang="pt-BR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informaciones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pt-BR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conocimiento</a:t>
            </a:r>
            <a:endParaRPr lang="pt-B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endParaRPr lang="pt-B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são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matéria prima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informacion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tratada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representam um significado que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aisladamente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transmitir um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mensage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conocimiento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Informaciones</a:t>
            </a:r>
            <a:endParaRPr lang="pt-B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Informaciones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tratados. El resultado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processamento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informaciones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informações tem significado, podem ser tomadas decisões ou fazer afirmações considerando as informações.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Conhecimento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conhecimento vai além de informações, pois ele além de ter um significado tem uma aplicação.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informação é dado trabalhado, então conhecimento e informação trabalhada.</a:t>
            </a:r>
            <a:endParaRPr lang="pt-BR" sz="1200" dirty="0" smtClean="0"/>
          </a:p>
          <a:p>
            <a:endParaRPr lang="pt-BR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7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Este tiempo que </a:t>
            </a:r>
            <a:r>
              <a:rPr lang="es-ES" dirty="0" err="1" smtClean="0"/>
              <a:t>passamos</a:t>
            </a:r>
            <a:r>
              <a:rPr lang="es-ES" dirty="0" smtClean="0"/>
              <a:t> </a:t>
            </a:r>
            <a:r>
              <a:rPr lang="es-ES" dirty="0" err="1" smtClean="0"/>
              <a:t>aca</a:t>
            </a:r>
            <a:r>
              <a:rPr lang="es-ES" dirty="0" smtClean="0"/>
              <a:t> ya se producirán: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168 </a:t>
            </a:r>
            <a:r>
              <a:rPr lang="es-ES" dirty="0" err="1" smtClean="0"/>
              <a:t>milliones</a:t>
            </a:r>
            <a:r>
              <a:rPr lang="es-ES" dirty="0" smtClean="0"/>
              <a:t> correos</a:t>
            </a:r>
            <a:r>
              <a:rPr lang="es-ES" baseline="0" dirty="0" smtClean="0"/>
              <a:t> electrónicos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1200 nuevos videos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22.000 músicas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26000 aplicativos para los </a:t>
            </a:r>
            <a:r>
              <a:rPr lang="es-ES" baseline="0" dirty="0" err="1" smtClean="0"/>
              <a:t>iphones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1,4 </a:t>
            </a:r>
            <a:r>
              <a:rPr lang="es-ES" baseline="0" dirty="0" err="1" smtClean="0"/>
              <a:t>milion</a:t>
            </a:r>
            <a:r>
              <a:rPr lang="es-ES" baseline="0" dirty="0" smtClean="0"/>
              <a:t> de encuestas </a:t>
            </a:r>
            <a:r>
              <a:rPr lang="es-ES" baseline="0" dirty="0" err="1" smtClean="0"/>
              <a:t>com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coogle</a:t>
            </a:r>
            <a:r>
              <a:rPr lang="es-ES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Lo que tenemos es una explosión de datos en un escenario que estamos mas inseguros en las tomas de decisión. </a:t>
            </a:r>
          </a:p>
          <a:p>
            <a:pPr marL="171450" indent="-171450">
              <a:buFontTx/>
              <a:buChar char="-"/>
            </a:pPr>
            <a:r>
              <a:rPr lang="es-ES" sz="1200" b="1" dirty="0" smtClean="0"/>
              <a:t>Cómo es el papel de las TIC en este </a:t>
            </a:r>
            <a:r>
              <a:rPr lang="es-ES" sz="1200" b="1" dirty="0" err="1" smtClean="0"/>
              <a:t>scenario</a:t>
            </a:r>
            <a:r>
              <a:rPr lang="es-ES" sz="1200" b="1" dirty="0" smtClean="0"/>
              <a:t>?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72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/>
              <a:t>Primero o que </a:t>
            </a:r>
            <a:r>
              <a:rPr lang="pt-BR" sz="1200" dirty="0" err="1" smtClean="0"/>
              <a:t>son</a:t>
            </a:r>
            <a:r>
              <a:rPr lang="pt-BR" sz="1200" dirty="0" smtClean="0"/>
              <a:t> </a:t>
            </a:r>
            <a:r>
              <a:rPr lang="pt-BR" sz="1200" dirty="0" err="1" smtClean="0"/>
              <a:t>las</a:t>
            </a:r>
            <a:r>
              <a:rPr lang="pt-BR" sz="1200" dirty="0" smtClean="0"/>
              <a:t> </a:t>
            </a:r>
            <a:r>
              <a:rPr lang="pt-BR" sz="1200" dirty="0" err="1" smtClean="0"/>
              <a:t>TICs</a:t>
            </a:r>
            <a:r>
              <a:rPr lang="pt-BR" sz="1200" dirty="0" smtClean="0"/>
              <a:t> – </a:t>
            </a:r>
            <a:r>
              <a:rPr lang="pt-BR" sz="1200" dirty="0" err="1" smtClean="0"/>
              <a:t>son</a:t>
            </a:r>
            <a:r>
              <a:rPr lang="pt-BR" sz="1200" dirty="0" smtClean="0"/>
              <a:t> todas </a:t>
            </a:r>
            <a:r>
              <a:rPr lang="pt-BR" sz="1200" dirty="0" err="1" smtClean="0"/>
              <a:t>las</a:t>
            </a:r>
            <a:r>
              <a:rPr lang="pt-BR" sz="1200" dirty="0" smtClean="0"/>
              <a:t> tecnologias utilizadas  para </a:t>
            </a:r>
            <a:r>
              <a:rPr lang="pt-BR" sz="1200" dirty="0" err="1" smtClean="0"/>
              <a:t>trabajar</a:t>
            </a:r>
            <a:r>
              <a:rPr lang="pt-BR" sz="1200" dirty="0" smtClean="0"/>
              <a:t> </a:t>
            </a:r>
            <a:r>
              <a:rPr lang="pt-BR" sz="1200" dirty="0" err="1" smtClean="0"/>
              <a:t>con</a:t>
            </a:r>
            <a:r>
              <a:rPr lang="pt-BR" sz="1200" dirty="0" smtClean="0"/>
              <a:t> </a:t>
            </a:r>
            <a:r>
              <a:rPr lang="pt-BR" sz="1200" dirty="0" err="1" smtClean="0"/>
              <a:t>los</a:t>
            </a:r>
            <a:r>
              <a:rPr lang="pt-BR" sz="1200" dirty="0" smtClean="0"/>
              <a:t> </a:t>
            </a:r>
            <a:r>
              <a:rPr lang="pt-BR" sz="1200" dirty="0" err="1" smtClean="0"/>
              <a:t>datos</a:t>
            </a:r>
            <a:r>
              <a:rPr lang="pt-BR" sz="1200" dirty="0" smtClean="0"/>
              <a:t> y transformar </a:t>
            </a:r>
            <a:r>
              <a:rPr lang="pt-BR" sz="1200" dirty="0" err="1" smtClean="0"/>
              <a:t>estos</a:t>
            </a:r>
            <a:r>
              <a:rPr lang="pt-BR" sz="1200" dirty="0" smtClean="0"/>
              <a:t> </a:t>
            </a:r>
            <a:r>
              <a:rPr lang="pt-BR" sz="1200" dirty="0" err="1" smtClean="0"/>
              <a:t>datos</a:t>
            </a:r>
            <a:r>
              <a:rPr lang="pt-BR" sz="1200" dirty="0" smtClean="0"/>
              <a:t> em</a:t>
            </a:r>
            <a:r>
              <a:rPr lang="pt-BR" sz="1200" baseline="0" dirty="0" smtClean="0"/>
              <a:t> </a:t>
            </a:r>
            <a:r>
              <a:rPr lang="pt-BR" sz="1200" baseline="0" dirty="0" err="1" smtClean="0"/>
              <a:t>información</a:t>
            </a:r>
            <a:r>
              <a:rPr lang="pt-BR" sz="1200" baseline="0" dirty="0" smtClean="0"/>
              <a:t> em um primer momento y em </a:t>
            </a:r>
            <a:r>
              <a:rPr lang="pt-BR" sz="1200" baseline="0" dirty="0" err="1" smtClean="0"/>
              <a:t>conocimiento</a:t>
            </a:r>
            <a:r>
              <a:rPr lang="pt-BR" sz="1200" baseline="0" dirty="0" smtClean="0"/>
              <a:t> em seguida (com </a:t>
            </a:r>
            <a:r>
              <a:rPr lang="pt-BR" sz="1200" baseline="0" dirty="0" err="1" smtClean="0"/>
              <a:t>los</a:t>
            </a:r>
            <a:r>
              <a:rPr lang="pt-BR" sz="1200" baseline="0" dirty="0" smtClean="0"/>
              <a:t> </a:t>
            </a:r>
            <a:r>
              <a:rPr lang="pt-BR" sz="1200" baseline="0" dirty="0" err="1" smtClean="0"/>
              <a:t>ejemplos</a:t>
            </a:r>
            <a:r>
              <a:rPr lang="pt-BR" sz="1200" baseline="0" dirty="0" smtClean="0"/>
              <a:t> </a:t>
            </a:r>
            <a:r>
              <a:rPr lang="pt-BR" sz="1200" baseline="0" dirty="0" err="1" smtClean="0"/>
              <a:t>los</a:t>
            </a:r>
            <a:r>
              <a:rPr lang="pt-BR" sz="1200" baseline="0" dirty="0" smtClean="0"/>
              <a:t> </a:t>
            </a:r>
            <a:r>
              <a:rPr lang="pt-BR" sz="1200" baseline="0" dirty="0" err="1" smtClean="0"/>
              <a:t>conocimientos</a:t>
            </a:r>
            <a:r>
              <a:rPr lang="pt-BR" sz="1200" baseline="0" dirty="0" smtClean="0"/>
              <a:t> se </a:t>
            </a:r>
            <a:r>
              <a:rPr lang="pt-BR" sz="1200" baseline="0" dirty="0" err="1" smtClean="0"/>
              <a:t>quedaran</a:t>
            </a:r>
            <a:r>
              <a:rPr lang="pt-BR" sz="1200" baseline="0" dirty="0" smtClean="0"/>
              <a:t> mas claros) </a:t>
            </a:r>
            <a:r>
              <a:rPr lang="pt-BR" sz="1200" baseline="0" dirty="0" err="1" smtClean="0"/>
              <a:t>bien</a:t>
            </a:r>
            <a:r>
              <a:rPr lang="pt-BR" sz="1200" baseline="0" dirty="0" smtClean="0"/>
              <a:t> como </a:t>
            </a:r>
            <a:r>
              <a:rPr lang="pt-BR" sz="1200" baseline="0" dirty="0" err="1" smtClean="0"/>
              <a:t>la</a:t>
            </a:r>
            <a:r>
              <a:rPr lang="pt-BR" sz="1200" baseline="0" dirty="0" smtClean="0"/>
              <a:t> </a:t>
            </a:r>
            <a:r>
              <a:rPr lang="pt-BR" sz="1200" baseline="0" dirty="0" err="1" smtClean="0"/>
              <a:t>comunicacion</a:t>
            </a:r>
            <a:r>
              <a:rPr lang="pt-BR" sz="1200" baseline="0" dirty="0" smtClean="0"/>
              <a:t> que se permite.</a:t>
            </a:r>
          </a:p>
          <a:p>
            <a:endParaRPr lang="pt-BR" sz="1200" baseline="0" dirty="0" smtClean="0"/>
          </a:p>
          <a:p>
            <a:r>
              <a:rPr lang="pt-BR" sz="1200" baseline="0" dirty="0" smtClean="0"/>
              <a:t>Em este sentido </a:t>
            </a:r>
            <a:r>
              <a:rPr lang="pt-BR" sz="1200" baseline="0" dirty="0" err="1" smtClean="0"/>
              <a:t>las</a:t>
            </a:r>
            <a:r>
              <a:rPr lang="pt-BR" sz="1200" baseline="0" dirty="0" smtClean="0"/>
              <a:t> TIC </a:t>
            </a:r>
            <a:r>
              <a:rPr lang="pt-BR" sz="1200" baseline="0" dirty="0" err="1" smtClean="0"/>
              <a:t>tienen</a:t>
            </a:r>
            <a:r>
              <a:rPr lang="pt-BR" sz="1200" baseline="0" dirty="0" smtClean="0"/>
              <a:t> dos </a:t>
            </a:r>
            <a:r>
              <a:rPr lang="pt-BR" sz="1200" baseline="0" dirty="0" err="1" smtClean="0"/>
              <a:t>papeles</a:t>
            </a:r>
            <a:r>
              <a:rPr lang="pt-BR" sz="1200" baseline="0" dirty="0" smtClean="0"/>
              <a:t>: </a:t>
            </a:r>
            <a:r>
              <a:rPr lang="pt-BR" sz="1200" baseline="0" dirty="0" err="1" smtClean="0"/>
              <a:t>crian</a:t>
            </a:r>
            <a:r>
              <a:rPr lang="pt-BR" sz="1200" baseline="0" dirty="0" smtClean="0"/>
              <a:t> </a:t>
            </a:r>
            <a:r>
              <a:rPr lang="pt-BR" sz="1200" baseline="0" dirty="0" err="1" smtClean="0"/>
              <a:t>los</a:t>
            </a:r>
            <a:r>
              <a:rPr lang="pt-BR" sz="1200" baseline="0" dirty="0" smtClean="0"/>
              <a:t> </a:t>
            </a:r>
            <a:r>
              <a:rPr lang="pt-BR" sz="1200" baseline="0" dirty="0" err="1" smtClean="0"/>
              <a:t>datos</a:t>
            </a:r>
            <a:r>
              <a:rPr lang="pt-BR" sz="1200" baseline="0" dirty="0" smtClean="0"/>
              <a:t> y </a:t>
            </a:r>
            <a:r>
              <a:rPr lang="pt-BR" sz="1200" baseline="0" dirty="0" err="1" smtClean="0"/>
              <a:t>trnasmission</a:t>
            </a:r>
            <a:r>
              <a:rPr lang="pt-BR" sz="1200" baseline="0" dirty="0" smtClean="0"/>
              <a:t> em tempo real y </a:t>
            </a:r>
            <a:r>
              <a:rPr lang="pt-BR" sz="1200" baseline="0" dirty="0" err="1" smtClean="0"/>
              <a:t>tambien</a:t>
            </a:r>
            <a:r>
              <a:rPr lang="pt-BR" sz="1200" baseline="0" dirty="0" smtClean="0"/>
              <a:t> </a:t>
            </a:r>
            <a:r>
              <a:rPr lang="pt-BR" sz="1200" baseline="0" dirty="0" err="1" smtClean="0"/>
              <a:t>son</a:t>
            </a:r>
            <a:r>
              <a:rPr lang="pt-BR" sz="1200" baseline="0" dirty="0" smtClean="0"/>
              <a:t> </a:t>
            </a:r>
            <a:r>
              <a:rPr lang="pt-BR" sz="1200" baseline="0" dirty="0" err="1" smtClean="0"/>
              <a:t>esenciales</a:t>
            </a:r>
            <a:r>
              <a:rPr lang="pt-BR" sz="1200" baseline="0" dirty="0" smtClean="0"/>
              <a:t> para transformar </a:t>
            </a:r>
            <a:r>
              <a:rPr lang="pt-BR" sz="1200" baseline="0" dirty="0" err="1" smtClean="0"/>
              <a:t>ellos</a:t>
            </a:r>
            <a:r>
              <a:rPr lang="pt-BR" sz="1200" baseline="0" dirty="0" smtClean="0"/>
              <a:t> em </a:t>
            </a:r>
            <a:r>
              <a:rPr lang="pt-BR" sz="1200" baseline="0" dirty="0" err="1" smtClean="0"/>
              <a:t>informacion</a:t>
            </a:r>
            <a:r>
              <a:rPr lang="pt-BR" sz="1200" baseline="0" dirty="0" smtClean="0"/>
              <a:t> y em </a:t>
            </a:r>
            <a:r>
              <a:rPr lang="pt-BR" sz="1200" baseline="0" dirty="0" err="1" smtClean="0"/>
              <a:t>conocimiento</a:t>
            </a:r>
            <a:r>
              <a:rPr lang="pt-BR" sz="1200" baseline="0" dirty="0" smtClean="0"/>
              <a:t>.</a:t>
            </a:r>
            <a:r>
              <a:rPr lang="pt-BR" sz="1200" dirty="0" smtClean="0"/>
              <a:t/>
            </a:r>
            <a:br>
              <a:rPr lang="pt-BR" sz="1200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68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Como  dijo las</a:t>
            </a:r>
            <a:r>
              <a:rPr lang="es-ES" baseline="0" dirty="0" smtClean="0"/>
              <a:t> autoridades ayer,</a:t>
            </a:r>
            <a:r>
              <a:rPr lang="es-ES" dirty="0" smtClean="0"/>
              <a:t> la sociedad</a:t>
            </a:r>
            <a:r>
              <a:rPr lang="es-ES" baseline="0" dirty="0" smtClean="0"/>
              <a:t> esta se transformando junto con los avances de las TIC, la </a:t>
            </a:r>
            <a:r>
              <a:rPr lang="es-ES" baseline="0" dirty="0" err="1" smtClean="0"/>
              <a:t>midia</a:t>
            </a:r>
            <a:r>
              <a:rPr lang="es-ES" baseline="0" dirty="0" smtClean="0"/>
              <a:t> (periódicos y otros canales)  transmiten información en tiempo real y en consecuencia las personas (mas demandantes) , o sea, también exigen de los órganos en general y de los órganos de control las respuestas sobre temas complejos en tiempo real. Precisamos salir de nuestra zona </a:t>
            </a:r>
            <a:r>
              <a:rPr lang="es-ES" baseline="0" dirty="0" err="1" smtClean="0"/>
              <a:t>area</a:t>
            </a:r>
            <a:r>
              <a:rPr lang="es-ES" baseline="0" dirty="0" smtClean="0"/>
              <a:t> de conforto (pues estamos haciendo las mismas cosas que hicimos en las ultimas décadas). </a:t>
            </a:r>
            <a:r>
              <a:rPr lang="es-ES" baseline="0" dirty="0" err="1" smtClean="0"/>
              <a:t>Nececitamos</a:t>
            </a:r>
            <a:r>
              <a:rPr lang="es-ES" baseline="0" dirty="0" smtClean="0"/>
              <a:t> cambiar nuestra forma de trabajar con los datos para poder dar una respuesta a la sociedad. Estoy hablando de un cambio de paradigma y esta relacionado con las sobrevivencia de nuestras EFS., o sea precisamos estar legitimados en nuestros países y para eso creo que las </a:t>
            </a:r>
            <a:r>
              <a:rPr lang="es-ES" baseline="0" dirty="0" err="1" smtClean="0"/>
              <a:t>TICs</a:t>
            </a:r>
            <a:r>
              <a:rPr lang="es-ES" baseline="0" dirty="0" smtClean="0"/>
              <a:t> servirán como incansables apoyadores.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03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El reto</a:t>
            </a:r>
            <a:r>
              <a:rPr lang="es-ES" baseline="0" dirty="0" smtClean="0"/>
              <a:t> es: </a:t>
            </a:r>
            <a:r>
              <a:rPr lang="es-ES" sz="1200" b="1" dirty="0" smtClean="0"/>
              <a:t>Incrementar la eficiencia, calidad y transparencia del gasto público y reducir el fraude y desvíos</a:t>
            </a:r>
            <a:r>
              <a:rPr lang="es-ES" sz="1200" dirty="0" smtClean="0"/>
              <a:t>.</a:t>
            </a:r>
            <a:endParaRPr lang="pt-BR" sz="1200" dirty="0" smtClean="0"/>
          </a:p>
          <a:p>
            <a:endParaRPr lang="es-ES" dirty="0" smtClean="0"/>
          </a:p>
          <a:p>
            <a:r>
              <a:rPr lang="es-ES" baseline="0" dirty="0" smtClean="0"/>
              <a:t>Incrementar la participación ciudadano.</a:t>
            </a:r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48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noProof="0" dirty="0" smtClean="0"/>
              <a:t>Selectividad de los objetos de control</a:t>
            </a:r>
            <a:r>
              <a:rPr lang="es-ES" b="1" baseline="0" noProof="0" dirty="0" smtClean="0"/>
              <a:t> </a:t>
            </a:r>
            <a:r>
              <a:rPr lang="es-ES" baseline="0" noProof="0" dirty="0" smtClean="0"/>
              <a:t>– nuestros recursos son limitados, por eso debemos actuar principalmente en los áreas mas criticas y que tengan importancia social y financiera;</a:t>
            </a:r>
            <a:endParaRPr lang="es-ES" noProof="0" dirty="0" smtClean="0"/>
          </a:p>
          <a:p>
            <a:r>
              <a:rPr lang="es-ES" b="1" noProof="0" dirty="0" smtClean="0"/>
              <a:t>Aumento de expectativas de control</a:t>
            </a:r>
            <a:r>
              <a:rPr lang="es-ES" b="1" baseline="0" noProof="0" dirty="0" smtClean="0"/>
              <a:t> </a:t>
            </a:r>
            <a:r>
              <a:rPr lang="es-ES" baseline="0" noProof="0" dirty="0" smtClean="0"/>
              <a:t>– si la EFS utiliza los </a:t>
            </a:r>
            <a:r>
              <a:rPr lang="es-ES" baseline="0" noProof="0" dirty="0" err="1" smtClean="0"/>
              <a:t>TICs</a:t>
            </a:r>
            <a:r>
              <a:rPr lang="es-ES" baseline="0" noProof="0" dirty="0" smtClean="0"/>
              <a:t> para monitoreo y supervisión de alguna acción gubernamental tendrá información sobre todo y el gobierno </a:t>
            </a:r>
            <a:r>
              <a:rPr lang="es-ES" baseline="0" noProof="0" dirty="0" err="1" smtClean="0"/>
              <a:t>sabra</a:t>
            </a:r>
            <a:r>
              <a:rPr lang="es-ES" baseline="0" noProof="0" dirty="0" smtClean="0"/>
              <a:t> que sus acciones están siendo monitoreadas en tiempo real t en toda su magnitud; </a:t>
            </a:r>
            <a:endParaRPr lang="es-ES" noProof="0" dirty="0" smtClean="0"/>
          </a:p>
          <a:p>
            <a:r>
              <a:rPr lang="es-ES" b="1" noProof="0" dirty="0" smtClean="0"/>
              <a:t>Anticipación (auditoria predictiva) </a:t>
            </a:r>
            <a:r>
              <a:rPr lang="es-ES" noProof="0" dirty="0" smtClean="0"/>
              <a:t>– es posible que con base de datos, como mostraremos en ejemplos prácticos, es posible identificar fraudes y desvíos antes que ocurran nuevamente perfeccionar el sistema de concesión</a:t>
            </a:r>
          </a:p>
          <a:p>
            <a:r>
              <a:rPr lang="es-ES" b="1" noProof="0" dirty="0" smtClean="0"/>
              <a:t>Optimización de la fuerza de trabajo. </a:t>
            </a:r>
            <a:r>
              <a:rPr lang="es-ES" noProof="0" dirty="0" smtClean="0"/>
              <a:t>– y por lógico, se sabes que las TIC tienen la potencialidad de hacer las maquinas trabajando para el control, en este sentido como para monitorear</a:t>
            </a:r>
            <a:r>
              <a:rPr lang="es-ES" baseline="0" noProof="0" dirty="0" smtClean="0"/>
              <a:t> un gran programa del gobierno como el Bolsa Familia (transferencia de renta) permite ahorrar muchos auditores</a:t>
            </a:r>
            <a:endParaRPr lang="es-ES" noProof="0" dirty="0" smtClean="0"/>
          </a:p>
          <a:p>
            <a:endParaRPr lang="es-E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Vamos a ver algunos ejemplos.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16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Tres ejemplos, hay algunos otros pero considero que </a:t>
            </a:r>
            <a:r>
              <a:rPr lang="es-ES" dirty="0" err="1" smtClean="0"/>
              <a:t>estes</a:t>
            </a:r>
            <a:r>
              <a:rPr lang="es-ES" dirty="0" smtClean="0"/>
              <a:t> tres nos permiten dar una visión sobre el potencial que esta tecnología permite, son </a:t>
            </a:r>
            <a:r>
              <a:rPr lang="es-ES" dirty="0" err="1" smtClean="0"/>
              <a:t>elas</a:t>
            </a:r>
            <a:r>
              <a:rPr lang="es-ES" dirty="0" smtClean="0"/>
              <a:t>:</a:t>
            </a:r>
          </a:p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EF3FB-D1C0-4DAD-AE5E-4D703A9098E9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47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8D5E-CF12-4929-A1F3-D6E6859D2D0C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2DAB-C55F-460B-B281-8EC34FCA22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4C49-E5E8-4C9F-8619-270DB887A50E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784A-7F35-4B6D-B1E0-7793543710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7D1A-139E-47D9-8989-7C0B3D40D33B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8372-6AAB-45EB-A2E9-5A3432DB56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A8FE-4273-4AC9-8D29-D2B1D33AC6FE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A933-36E7-4059-8549-D115F6102F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6694-3156-4885-8CC6-BF3F21ADF149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C6C3-D26C-45C8-BE69-B743DAFE27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FE08-315F-4A38-BE8B-ECCAD0AD2EBF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297E-8242-4E68-8B57-FACCB48AE8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5457-7364-4921-A1A0-C7A78E1D4942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6D20-5EFA-401D-98A8-24F2B6A9BB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9FD1-5D98-4A84-9FD6-6359D3820F5B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7FC6-5487-451A-A692-4DF2E6B5DF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7619-A9E9-4B52-A312-A2E89575A29D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1DF0-9925-4E32-AFB6-0C03B9A7FD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DD81-A88B-4BC7-B884-D1E64240E0A3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B044-0159-4392-9938-85A83AC2A9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80EE-7A60-43F4-A465-EE05C612CD6E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C85A-5F78-4F4F-BDB1-12539F8105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229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A2A39E-B26F-46C5-B468-55103BD20AFB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138F60-44B3-4EE2-B177-34A6434FA0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78306"/>
            <a:ext cx="6264696" cy="363894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95736" y="5616423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Fábio Granja</a:t>
            </a:r>
          </a:p>
          <a:p>
            <a:pPr algn="ctr"/>
            <a:r>
              <a:rPr lang="pt-BR" dirty="0" smtClean="0"/>
              <a:t>Secretario de </a:t>
            </a:r>
            <a:r>
              <a:rPr lang="pt-BR" dirty="0" err="1" smtClean="0"/>
              <a:t>Control</a:t>
            </a:r>
            <a:r>
              <a:rPr lang="pt-BR" dirty="0" smtClean="0"/>
              <a:t> Externo de </a:t>
            </a:r>
            <a:r>
              <a:rPr lang="pt-BR" dirty="0" err="1" smtClean="0"/>
              <a:t>Seguridad</a:t>
            </a:r>
            <a:r>
              <a:rPr lang="pt-BR" dirty="0" smtClean="0"/>
              <a:t> </a:t>
            </a:r>
            <a:r>
              <a:rPr lang="pt-BR" dirty="0"/>
              <a:t>Social-Tribunal de </a:t>
            </a:r>
            <a:r>
              <a:rPr lang="pt-BR" dirty="0" err="1"/>
              <a:t>Cuentas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Unión</a:t>
            </a:r>
            <a:r>
              <a:rPr lang="pt-BR" dirty="0"/>
              <a:t> de Brasil</a:t>
            </a:r>
          </a:p>
          <a:p>
            <a:pPr algn="ctr"/>
            <a:r>
              <a:rPr lang="pt-BR" dirty="0" smtClean="0"/>
              <a:t>25 de </a:t>
            </a:r>
            <a:r>
              <a:rPr lang="pt-BR" dirty="0" err="1" smtClean="0"/>
              <a:t>noviembre</a:t>
            </a:r>
            <a:r>
              <a:rPr lang="pt-BR" dirty="0" smtClean="0"/>
              <a:t> de 2015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080" y="3249960"/>
            <a:ext cx="4810720" cy="360804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4000" b="1" dirty="0" smtClean="0"/>
              <a:t>Sistema de Contratación de Bienes y Servicios del gobierno federal (</a:t>
            </a:r>
            <a:r>
              <a:rPr lang="es-ES" sz="4000" b="1" dirty="0" err="1" smtClean="0"/>
              <a:t>Comprasnet</a:t>
            </a:r>
            <a:r>
              <a:rPr lang="es-ES" sz="4000" b="1" dirty="0" smtClean="0"/>
              <a:t>);</a:t>
            </a:r>
            <a:endParaRPr lang="es-ES" sz="4000" b="1" dirty="0"/>
          </a:p>
        </p:txBody>
      </p:sp>
      <p:pic>
        <p:nvPicPr>
          <p:cNvPr id="3074" name="Picture 2" descr="Resultado de imagem para licitaciones contra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841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16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74159-5505-4020-8C6D-CB95D7328B5A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en-US" smtClean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15312" cy="914400"/>
          </a:xfrm>
        </p:spPr>
        <p:txBody>
          <a:bodyPr/>
          <a:lstStyle/>
          <a:p>
            <a:pPr>
              <a:defRPr/>
            </a:pPr>
            <a:r>
              <a:rPr lang="pt-BR" sz="3600" b="1" dirty="0" err="1" smtClean="0">
                <a:solidFill>
                  <a:srgbClr val="330066"/>
                </a:solidFill>
              </a:rPr>
              <a:t>Comprasnet</a:t>
            </a:r>
            <a:endParaRPr lang="pt-BR" sz="3600" b="1" dirty="0" smtClean="0">
              <a:solidFill>
                <a:srgbClr val="330066"/>
              </a:solidFill>
            </a:endParaRPr>
          </a:p>
        </p:txBody>
      </p:sp>
      <p:sp>
        <p:nvSpPr>
          <p:cNvPr id="54682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908720"/>
            <a:ext cx="8229600" cy="5167461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pt-BR" sz="24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"/>
            </a:pPr>
            <a:r>
              <a:rPr lang="es-ES_tradnl" sz="2800" b="1" dirty="0" smtClean="0"/>
              <a:t>US$ 30 mil millones de dólares relacionados a 140.000 contratos</a:t>
            </a:r>
            <a:endParaRPr lang="es-ES_tradnl" sz="28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es-ES_tradnl" sz="2800" b="1" dirty="0" smtClean="0"/>
              <a:t>Resultados: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800" b="1" dirty="0" smtClean="0"/>
              <a:t>472 contratos entre órganos públicos y las empresas que no podrían haber participado en las licitaciones;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"/>
            </a:pPr>
            <a:r>
              <a:rPr lang="es-ES_tradnl" sz="2800" b="1" dirty="0" smtClean="0"/>
              <a:t>3921 casos de empresas que fueron contratadas por los órganos que tenían entre sus socios funcionarios del mismo órgano de contratación;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"/>
            </a:pPr>
            <a:r>
              <a:rPr lang="es-ES_tradnl" sz="2800" b="1" smtClean="0"/>
              <a:t>empresas </a:t>
            </a:r>
            <a:r>
              <a:rPr lang="es-ES_tradnl" sz="2800" b="1" dirty="0" smtClean="0"/>
              <a:t>con socios en común disputando la misma oferta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"/>
            </a:pPr>
            <a:endParaRPr lang="pt-BR" sz="2400" b="1" dirty="0"/>
          </a:p>
          <a:p>
            <a:pPr algn="just">
              <a:lnSpc>
                <a:spcPct val="90000"/>
              </a:lnSpc>
              <a:buFont typeface="Wingdings" pitchFamily="2" charset="2"/>
              <a:buChar char=""/>
            </a:pPr>
            <a:endParaRPr lang="pt-BR" sz="24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"/>
            </a:pPr>
            <a:endParaRPr lang="pt-BR" sz="2400" b="1" dirty="0"/>
          </a:p>
          <a:p>
            <a:pPr algn="just">
              <a:buFont typeface="Wingdings" pitchFamily="2" charset="2"/>
              <a:buChar char="ü"/>
            </a:pPr>
            <a:endParaRPr lang="pt-BR" sz="2400" dirty="0"/>
          </a:p>
          <a:p>
            <a:pPr algn="just">
              <a:lnSpc>
                <a:spcPct val="90000"/>
              </a:lnSpc>
              <a:buFont typeface="Wingdings" pitchFamily="2" charset="2"/>
              <a:buChar char=""/>
            </a:pPr>
            <a:endParaRPr lang="pt-BR" sz="2400" dirty="0" smtClean="0"/>
          </a:p>
        </p:txBody>
      </p:sp>
      <p:sp>
        <p:nvSpPr>
          <p:cNvPr id="5" name="Espaço Reservado para Número de Slide 8"/>
          <p:cNvSpPr txBox="1">
            <a:spLocks/>
          </p:cNvSpPr>
          <p:nvPr/>
        </p:nvSpPr>
        <p:spPr>
          <a:xfrm>
            <a:off x="179512" y="630932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CC4FC-BE8B-423E-973A-6514AFB7DBDE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39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2099"/>
            <a:ext cx="2603808" cy="15876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867" y="-1091597"/>
            <a:ext cx="9144000" cy="5677787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smtClean="0">
                <a:solidFill>
                  <a:srgbClr val="002060"/>
                </a:solidFill>
                <a:latin typeface="+mn-lt"/>
              </a:rPr>
              <a:t>Supervisión Continua de las Prestaciones </a:t>
            </a:r>
            <a:r>
              <a:rPr lang="es-ES_tradnl" sz="3600" b="1" dirty="0">
                <a:solidFill>
                  <a:srgbClr val="002060"/>
                </a:solidFill>
                <a:latin typeface="+mn-lt"/>
              </a:rPr>
              <a:t>S</a:t>
            </a:r>
            <a:r>
              <a:rPr lang="es-ES_tradnl" sz="3600" b="1" dirty="0" smtClean="0">
                <a:solidFill>
                  <a:srgbClr val="002060"/>
                </a:solidFill>
                <a:latin typeface="+mn-lt"/>
              </a:rPr>
              <a:t>ociales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AutoShape 2" descr="Resultado de imagem para proteçao so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Resultado de imagem para proteçao so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29" y="4738008"/>
            <a:ext cx="2423256" cy="15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data mi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84978"/>
            <a:ext cx="7488832" cy="29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rgbClr val="002060"/>
                </a:solidFill>
              </a:rPr>
              <a:t>Volumetría</a:t>
            </a:r>
            <a:r>
              <a:rPr lang="pt-BR" b="1" dirty="0" smtClean="0">
                <a:solidFill>
                  <a:srgbClr val="002060"/>
                </a:solidFill>
              </a:rPr>
              <a:t> de </a:t>
            </a:r>
            <a:r>
              <a:rPr lang="pt-BR" b="1" dirty="0" err="1" smtClean="0">
                <a:solidFill>
                  <a:srgbClr val="002060"/>
                </a:solidFill>
              </a:rPr>
              <a:t>Datos</a:t>
            </a:r>
            <a:endParaRPr lang="pt-BR" b="1" dirty="0" smtClean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Supervisión</a:t>
            </a:r>
            <a:r>
              <a:rPr lang="pt-BR" dirty="0" smtClean="0"/>
              <a:t> Continua: </a:t>
            </a:r>
            <a:r>
              <a:rPr lang="es-ES" dirty="0" smtClean="0"/>
              <a:t>3 procesos paralelos, independientes y conectados.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46431156"/>
              </p:ext>
            </p:extLst>
          </p:nvPr>
        </p:nvGraphicFramePr>
        <p:xfrm>
          <a:off x="856949" y="24111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eta para a esquerda e para a direita 13"/>
          <p:cNvSpPr/>
          <p:nvPr/>
        </p:nvSpPr>
        <p:spPr>
          <a:xfrm rot="18034095">
            <a:off x="3650415" y="4401696"/>
            <a:ext cx="504056" cy="1966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e para a direita 15"/>
          <p:cNvSpPr/>
          <p:nvPr/>
        </p:nvSpPr>
        <p:spPr>
          <a:xfrm rot="3438041">
            <a:off x="2901485" y="4403500"/>
            <a:ext cx="504056" cy="1966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esquerda e para a direita 16"/>
          <p:cNvSpPr/>
          <p:nvPr/>
        </p:nvSpPr>
        <p:spPr>
          <a:xfrm>
            <a:off x="3153513" y="3679385"/>
            <a:ext cx="504056" cy="1966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652120" y="2791836"/>
            <a:ext cx="2746648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32 millones de prestaciones de seguridad (pensiones)</a:t>
            </a:r>
          </a:p>
          <a:p>
            <a:pPr algn="ctr"/>
            <a:endParaRPr lang="pt-BR" dirty="0"/>
          </a:p>
          <a:p>
            <a:pPr algn="ctr"/>
            <a:r>
              <a:rPr lang="es-ES" dirty="0" smtClean="0"/>
              <a:t>46 millones de personas beneficiadas con Bolsa Familia</a:t>
            </a:r>
          </a:p>
          <a:p>
            <a:pPr algn="ctr"/>
            <a:endParaRPr lang="pt-BR" dirty="0"/>
          </a:p>
          <a:p>
            <a:pPr algn="ctr"/>
            <a:r>
              <a:rPr lang="es-ES_tradnl" dirty="0" smtClean="0"/>
              <a:t>9 millones de desempleados recibiendo seguro desempleo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94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Proceso de Automatización </a:t>
            </a:r>
            <a:br>
              <a:rPr lang="es-ES" sz="3600" b="1" dirty="0" smtClean="0">
                <a:solidFill>
                  <a:srgbClr val="002060"/>
                </a:solidFill>
              </a:rPr>
            </a:br>
            <a:r>
              <a:rPr lang="es-ES" sz="3600" b="1" dirty="0" smtClean="0">
                <a:solidFill>
                  <a:srgbClr val="002060"/>
                </a:solidFill>
              </a:rPr>
              <a:t>en </a:t>
            </a:r>
            <a:r>
              <a:rPr lang="es-ES" sz="3600" b="1" dirty="0" err="1" smtClean="0">
                <a:solidFill>
                  <a:srgbClr val="002060"/>
                </a:solidFill>
              </a:rPr>
              <a:t>Inplementación</a:t>
            </a:r>
            <a:endParaRPr lang="es-ES" sz="3600" b="1" dirty="0" smtClean="0">
              <a:solidFill>
                <a:srgbClr val="002060"/>
              </a:solidFill>
            </a:endParaRPr>
          </a:p>
        </p:txBody>
      </p:sp>
      <p:pic>
        <p:nvPicPr>
          <p:cNvPr id="23" name="Picture 4" descr="Image result for icon script SQ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3" y="2074779"/>
            <a:ext cx="1135013" cy="11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95327" y="15526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Base de </a:t>
            </a:r>
            <a:r>
              <a:rPr lang="pt-BR" dirty="0" err="1" smtClean="0"/>
              <a:t>datos</a:t>
            </a:r>
            <a:r>
              <a:rPr lang="pt-BR" dirty="0" smtClean="0"/>
              <a:t> </a:t>
            </a:r>
          </a:p>
        </p:txBody>
      </p:sp>
      <p:cxnSp>
        <p:nvCxnSpPr>
          <p:cNvPr id="7" name="Conector de seta reta 6"/>
          <p:cNvCxnSpPr>
            <a:stCxn id="23" idx="3"/>
          </p:cNvCxnSpPr>
          <p:nvPr/>
        </p:nvCxnSpPr>
        <p:spPr>
          <a:xfrm flipV="1">
            <a:off x="1836656" y="2642285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85" y="2087686"/>
            <a:ext cx="827534" cy="82753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464748" y="167392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Credibilidad</a:t>
            </a:r>
            <a:endParaRPr lang="pt-BR" dirty="0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573" y="2953954"/>
            <a:ext cx="827534" cy="827534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4107236" y="249289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Ind. </a:t>
            </a:r>
            <a:r>
              <a:rPr lang="pt-BR" dirty="0"/>
              <a:t>d</a:t>
            </a:r>
            <a:r>
              <a:rPr lang="pt-BR" dirty="0" smtClean="0"/>
              <a:t>e </a:t>
            </a:r>
            <a:r>
              <a:rPr lang="pt-BR" dirty="0" err="1" smtClean="0"/>
              <a:t>Gestión</a:t>
            </a:r>
            <a:endParaRPr lang="pt-BR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573" y="4135178"/>
            <a:ext cx="827534" cy="827534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4259518" y="3717032"/>
            <a:ext cx="12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Tipologias</a:t>
            </a:r>
            <a:endParaRPr lang="pt-BR" dirty="0"/>
          </a:p>
        </p:txBody>
      </p:sp>
      <p:cxnSp>
        <p:nvCxnSpPr>
          <p:cNvPr id="36" name="Conector de seta reta 35"/>
          <p:cNvCxnSpPr>
            <a:stCxn id="26" idx="3"/>
            <a:endCxn id="33" idx="1"/>
          </p:cNvCxnSpPr>
          <p:nvPr/>
        </p:nvCxnSpPr>
        <p:spPr>
          <a:xfrm>
            <a:off x="3644619" y="2501453"/>
            <a:ext cx="814954" cy="204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stCxn id="26" idx="3"/>
            <a:endCxn id="30" idx="1"/>
          </p:cNvCxnSpPr>
          <p:nvPr/>
        </p:nvCxnSpPr>
        <p:spPr>
          <a:xfrm>
            <a:off x="3644619" y="2501453"/>
            <a:ext cx="814954" cy="866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831131"/>
            <a:ext cx="704850" cy="704850"/>
          </a:xfrm>
          <a:prstGeom prst="rect">
            <a:avLst/>
          </a:prstGeom>
        </p:spPr>
      </p:pic>
      <p:sp>
        <p:nvSpPr>
          <p:cNvPr id="2049" name="CaixaDeTexto 2048"/>
          <p:cNvSpPr txBox="1"/>
          <p:nvPr/>
        </p:nvSpPr>
        <p:spPr>
          <a:xfrm>
            <a:off x="6841338" y="3140968"/>
            <a:ext cx="178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Lista de </a:t>
            </a:r>
            <a:r>
              <a:rPr lang="pt-BR" dirty="0" err="1" smtClean="0"/>
              <a:t>inconsistencias</a:t>
            </a:r>
            <a:endParaRPr lang="pt-BR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2205519"/>
            <a:ext cx="704850" cy="704850"/>
          </a:xfrm>
          <a:prstGeom prst="rect">
            <a:avLst/>
          </a:prstGeom>
        </p:spPr>
      </p:pic>
      <p:sp>
        <p:nvSpPr>
          <p:cNvPr id="43" name="CaixaDeTexto 42"/>
          <p:cNvSpPr txBox="1"/>
          <p:nvPr/>
        </p:nvSpPr>
        <p:spPr>
          <a:xfrm>
            <a:off x="7037675" y="17728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Conclusiones</a:t>
            </a:r>
            <a:endParaRPr lang="pt-BR" dirty="0"/>
          </a:p>
        </p:txBody>
      </p:sp>
      <p:cxnSp>
        <p:nvCxnSpPr>
          <p:cNvPr id="44" name="Conector de seta reta 43"/>
          <p:cNvCxnSpPr>
            <a:endCxn id="42" idx="1"/>
          </p:cNvCxnSpPr>
          <p:nvPr/>
        </p:nvCxnSpPr>
        <p:spPr>
          <a:xfrm>
            <a:off x="3827470" y="2348880"/>
            <a:ext cx="3552842" cy="209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>
            <a:stCxn id="30" idx="3"/>
            <a:endCxn id="42" idx="1"/>
          </p:cNvCxnSpPr>
          <p:nvPr/>
        </p:nvCxnSpPr>
        <p:spPr>
          <a:xfrm flipV="1">
            <a:off x="5287107" y="2557944"/>
            <a:ext cx="2093205" cy="809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stCxn id="33" idx="3"/>
            <a:endCxn id="42" idx="1"/>
          </p:cNvCxnSpPr>
          <p:nvPr/>
        </p:nvCxnSpPr>
        <p:spPr>
          <a:xfrm flipV="1">
            <a:off x="5287107" y="2557944"/>
            <a:ext cx="2093205" cy="1991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>
            <a:stCxn id="88" idx="3"/>
            <a:endCxn id="42" idx="1"/>
          </p:cNvCxnSpPr>
          <p:nvPr/>
        </p:nvCxnSpPr>
        <p:spPr>
          <a:xfrm flipV="1">
            <a:off x="5287106" y="2557944"/>
            <a:ext cx="2093206" cy="326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/>
          <p:nvPr/>
        </p:nvCxnSpPr>
        <p:spPr>
          <a:xfrm>
            <a:off x="3170108" y="2949435"/>
            <a:ext cx="1465677" cy="2768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m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572" y="5406040"/>
            <a:ext cx="827534" cy="827534"/>
          </a:xfrm>
          <a:prstGeom prst="rect">
            <a:avLst/>
          </a:prstGeom>
        </p:spPr>
      </p:pic>
      <p:sp>
        <p:nvSpPr>
          <p:cNvPr id="89" name="CaixaDeTexto 88"/>
          <p:cNvSpPr txBox="1"/>
          <p:nvPr/>
        </p:nvSpPr>
        <p:spPr>
          <a:xfrm>
            <a:off x="4319342" y="49781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 smtClean="0"/>
              <a:t>Patrones</a:t>
            </a:r>
            <a:endParaRPr lang="pt-BR" dirty="0" smtClean="0"/>
          </a:p>
        </p:txBody>
      </p:sp>
      <p:cxnSp>
        <p:nvCxnSpPr>
          <p:cNvPr id="35" name="Conector de seta reta 34"/>
          <p:cNvCxnSpPr>
            <a:stCxn id="42" idx="2"/>
            <a:endCxn id="29" idx="0"/>
          </p:cNvCxnSpPr>
          <p:nvPr/>
        </p:nvCxnSpPr>
        <p:spPr>
          <a:xfrm>
            <a:off x="7732737" y="2910369"/>
            <a:ext cx="0" cy="920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1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395288" y="6381750"/>
            <a:ext cx="504825" cy="354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5576D-594C-4813-AE3B-B7C8A1AB63A4}" type="slidenum">
              <a:rPr lang="pt-BR" altLang="en-US" sz="1600" b="1">
                <a:cs typeface="Arial" panose="020B0604020202020204" pitchFamily="34" charset="0"/>
              </a:rPr>
              <a:pPr eaLnBrk="1" hangingPunct="1"/>
              <a:t>15</a:t>
            </a:fld>
            <a:endParaRPr lang="pt-BR" altLang="en-US" sz="1600" b="1"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332656"/>
            <a:ext cx="7921128" cy="1584474"/>
          </a:xfrm>
        </p:spPr>
        <p:txBody>
          <a:bodyPr/>
          <a:lstStyle/>
          <a:p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Potenciales hallazgos en fase de examen: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altLang="pt-BR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1556792"/>
            <a:ext cx="8424862" cy="4554537"/>
          </a:xfrm>
        </p:spPr>
        <p:txBody>
          <a:bodyPr/>
          <a:lstStyle/>
          <a:p>
            <a:pPr marL="712788" indent="-357188">
              <a:spcBef>
                <a:spcPts val="6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Prestaciones pagadas a personas que ya estaban muertas</a:t>
            </a:r>
          </a:p>
          <a:p>
            <a:pPr marL="712788" indent="-357188">
              <a:spcBef>
                <a:spcPts val="6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Personas recibiendo diversos beneficios simultáneamente</a:t>
            </a:r>
          </a:p>
          <a:p>
            <a:pPr marL="712788" indent="-357188">
              <a:spcBef>
                <a:spcPts val="6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Funcionarios públicos recibiendo Bolsa Familia y seguro desempleo</a:t>
            </a:r>
          </a:p>
          <a:p>
            <a:pPr marL="712788" indent="-357188">
              <a:spcBef>
                <a:spcPts val="6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Fallas en los controles internos del sistema de concesión de los beneficios</a:t>
            </a:r>
          </a:p>
          <a:p>
            <a:pPr marL="712788" indent="-357188">
              <a:spcBef>
                <a:spcPts val="6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raudes como la renovación de contraseñas de documentos personales falsos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00FF"/>
              </a:buClr>
              <a:buFont typeface="Arial" charset="0"/>
              <a:buNone/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9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mapa corrup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9" y="2132856"/>
            <a:ext cx="8833127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000" b="1" dirty="0"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3369" y="332656"/>
            <a:ext cx="84010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/>
              <a:t>Modelos de </a:t>
            </a:r>
            <a:r>
              <a:rPr lang="es-ES" sz="3200" b="1" dirty="0" smtClean="0"/>
              <a:t>Identificación de Riesgos de </a:t>
            </a:r>
            <a:r>
              <a:rPr lang="es-ES" sz="3200" b="1" dirty="0"/>
              <a:t>las </a:t>
            </a:r>
            <a:r>
              <a:rPr lang="es-ES" sz="3200" b="1" dirty="0" smtClean="0"/>
              <a:t>Transferencias </a:t>
            </a:r>
            <a:r>
              <a:rPr lang="es-ES" sz="3200" b="1" dirty="0"/>
              <a:t>del Gobierno Federal a los Estados y Municipalidades</a:t>
            </a:r>
          </a:p>
        </p:txBody>
      </p:sp>
    </p:spTree>
    <p:extLst>
      <p:ext uri="{BB962C8B-B14F-4D97-AF65-F5344CB8AC3E}">
        <p14:creationId xmlns:p14="http://schemas.microsoft.com/office/powerpoint/2010/main" val="201321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72063"/>
            <a:ext cx="8964488" cy="4013129"/>
          </a:xfrm>
        </p:spPr>
        <p:txBody>
          <a:bodyPr/>
          <a:lstStyle/>
          <a:p>
            <a:r>
              <a:rPr lang="es-ES_tradnl" dirty="0" smtClean="0">
                <a:cs typeface="Arial" panose="020B0604020202020204" pitchFamily="34" charset="0"/>
              </a:rPr>
              <a:t>Ayuda financiera del gobierno federal a los Estados y municipalidades para realización de políticas descentralizadas</a:t>
            </a:r>
            <a:endParaRPr lang="es-ES_tradnl" dirty="0" smtClean="0"/>
          </a:p>
          <a:p>
            <a:r>
              <a:rPr lang="es-ES_tradnl" dirty="0" smtClean="0"/>
              <a:t>Existe un sistema de información que compila toda la información de las transferencias a los Estados y municipalidades:</a:t>
            </a:r>
          </a:p>
          <a:p>
            <a:pPr lvl="1"/>
            <a:r>
              <a:rPr lang="es-ES_tradnl" sz="3200" dirty="0" smtClean="0"/>
              <a:t>9000 contratos, convenios ya fueron auditados;</a:t>
            </a:r>
          </a:p>
          <a:p>
            <a:pPr lvl="1"/>
            <a:r>
              <a:rPr lang="es-ES_tradnl" sz="3200" dirty="0" smtClean="0"/>
              <a:t>90.000 contratos al todo desde 2008; </a:t>
            </a:r>
          </a:p>
          <a:p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24106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latin typeface="+mn-lt"/>
              </a:rPr>
              <a:t>Escenario</a:t>
            </a:r>
            <a:r>
              <a:rPr lang="pt-BR" sz="4800" b="1" dirty="0" smtClean="0">
                <a:latin typeface="+mn-lt"/>
              </a:rPr>
              <a:t> </a:t>
            </a:r>
            <a:endParaRPr lang="pt-BR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905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65" y="1844824"/>
            <a:ext cx="3492035" cy="346733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9872" y="2060848"/>
            <a:ext cx="7848872" cy="3964250"/>
          </a:xfrm>
        </p:spPr>
        <p:txBody>
          <a:bodyPr/>
          <a:lstStyle/>
          <a:p>
            <a:pPr marL="0" lvl="1" indent="0">
              <a:buNone/>
            </a:pPr>
            <a:r>
              <a:rPr lang="es-ES_tradnl" sz="3600" b="1" dirty="0" smtClean="0"/>
              <a:t>Auditoría Coordinada</a:t>
            </a:r>
          </a:p>
          <a:p>
            <a:pPr marL="742950" lvl="2" indent="-342900"/>
            <a:r>
              <a:rPr lang="es-ES_tradnl" sz="3600" dirty="0" smtClean="0"/>
              <a:t>10 Estados Brasileños</a:t>
            </a:r>
          </a:p>
          <a:p>
            <a:pPr marL="742950" lvl="2" indent="-342900"/>
            <a:r>
              <a:rPr lang="es-ES_tradnl" sz="3600" dirty="0" smtClean="0"/>
              <a:t>50 transferencias auditadas </a:t>
            </a:r>
          </a:p>
          <a:p>
            <a:pPr marL="742950" lvl="2" indent="-342900"/>
            <a:r>
              <a:rPr lang="es-ES_tradnl" sz="3600" dirty="0" smtClean="0"/>
              <a:t>Conclusión: octubre 2015</a:t>
            </a:r>
          </a:p>
          <a:p>
            <a:pPr marL="742950" lvl="2" indent="-342900"/>
            <a:endParaRPr lang="en-US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7398" y="252957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Modelo de Clasificación – Validación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3111412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7333"/>
            <a:ext cx="8229600" cy="1143000"/>
          </a:xfrm>
        </p:spPr>
        <p:txBody>
          <a:bodyPr/>
          <a:lstStyle/>
          <a:p>
            <a:r>
              <a:rPr lang="es-ES" sz="5400" b="1" dirty="0" smtClean="0"/>
              <a:t>En resumen</a:t>
            </a:r>
            <a:endParaRPr lang="es-ES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456" y="1372437"/>
            <a:ext cx="8517632" cy="4525963"/>
          </a:xfrm>
        </p:spPr>
        <p:txBody>
          <a:bodyPr/>
          <a:lstStyle/>
          <a:p>
            <a:r>
              <a:rPr lang="es-ES" sz="4400" dirty="0" smtClean="0"/>
              <a:t>Las EFS necesitan prepararse para absorber el tsunami de datos;</a:t>
            </a:r>
          </a:p>
          <a:p>
            <a:r>
              <a:rPr lang="es-ES" sz="4400" dirty="0"/>
              <a:t>Las </a:t>
            </a:r>
            <a:r>
              <a:rPr lang="es-ES" sz="4400" dirty="0" smtClean="0"/>
              <a:t>TIC </a:t>
            </a:r>
            <a:r>
              <a:rPr lang="es-ES" sz="4400" dirty="0"/>
              <a:t>aumentan la eficiencia del control externo y optimizan la fuerza de trabajo; </a:t>
            </a:r>
          </a:p>
          <a:p>
            <a:r>
              <a:rPr lang="es-ES" sz="4400" dirty="0" smtClean="0"/>
              <a:t>Las </a:t>
            </a:r>
            <a:r>
              <a:rPr lang="es-ES" sz="4400" dirty="0" err="1" smtClean="0"/>
              <a:t>TICs</a:t>
            </a:r>
            <a:r>
              <a:rPr lang="es-ES" sz="4400" dirty="0" smtClean="0"/>
              <a:t> aumentan la participación ciudadana;</a:t>
            </a:r>
          </a:p>
        </p:txBody>
      </p:sp>
      <p:pic>
        <p:nvPicPr>
          <p:cNvPr id="4" name="Picture 2" descr="Resultado de imagem para beneficios y riesgos de la tec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56705"/>
            <a:ext cx="2697426" cy="13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modelos de classificação de r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" y="177670"/>
            <a:ext cx="1810531" cy="11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9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hlinkClick r:id="" action="ppaction://hlinkshowjump?jump=nextslide" highlightClick="1"/>
          </p:cNvPr>
          <p:cNvSpPr>
            <a:spLocks noGrp="1"/>
          </p:cNvSpPr>
          <p:nvPr>
            <p:ph idx="1"/>
          </p:nvPr>
        </p:nvSpPr>
        <p:spPr>
          <a:prstGeom prst="actionButtonForwardNex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ES_tradnl" sz="3600" i="1" dirty="0" smtClean="0"/>
              <a:t>La importancia </a:t>
            </a:r>
            <a:r>
              <a:rPr lang="es-ES_tradnl" sz="3600" i="1" dirty="0"/>
              <a:t>del uso de bases de datos y de la seguridad de la información para el fortalecimiento de las TIC y para el ejercicio eficiente del control</a:t>
            </a:r>
            <a:endParaRPr lang="pt-BR" sz="36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06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1501"/>
            <a:ext cx="8229600" cy="1143000"/>
          </a:xfrm>
        </p:spPr>
        <p:txBody>
          <a:bodyPr/>
          <a:lstStyle/>
          <a:p>
            <a:r>
              <a:rPr lang="pt-BR" b="1" dirty="0" err="1" smtClean="0"/>
              <a:t>En</a:t>
            </a:r>
            <a:r>
              <a:rPr lang="pt-BR" b="1" dirty="0" smtClean="0"/>
              <a:t> </a:t>
            </a:r>
            <a:r>
              <a:rPr lang="pt-BR" b="1" dirty="0" err="1" smtClean="0"/>
              <a:t>Resumen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085" y="1052736"/>
            <a:ext cx="8229600" cy="4525963"/>
          </a:xfrm>
        </p:spPr>
        <p:txBody>
          <a:bodyPr/>
          <a:lstStyle/>
          <a:p>
            <a:r>
              <a:rPr lang="es-ES" sz="3600" dirty="0" smtClean="0"/>
              <a:t>La </a:t>
            </a:r>
            <a:r>
              <a:rPr lang="es-ES" sz="3600" dirty="0"/>
              <a:t>sustentabilidad </a:t>
            </a:r>
            <a:r>
              <a:rPr lang="es-ES" sz="3600" dirty="0" smtClean="0"/>
              <a:t>del   </a:t>
            </a:r>
            <a:r>
              <a:rPr lang="es-ES" sz="3600" dirty="0"/>
              <a:t>uso de las </a:t>
            </a:r>
            <a:r>
              <a:rPr lang="es-ES" sz="3600" dirty="0" smtClean="0"/>
              <a:t>TIC depende:</a:t>
            </a:r>
            <a:endParaRPr lang="es-ES" sz="3600" dirty="0"/>
          </a:p>
          <a:p>
            <a:pPr lvl="1"/>
            <a:r>
              <a:rPr lang="es-ES" sz="3200" dirty="0" smtClean="0"/>
              <a:t>Datos de calidad;</a:t>
            </a:r>
          </a:p>
          <a:p>
            <a:pPr lvl="1"/>
            <a:r>
              <a:rPr lang="es-ES" sz="3200" dirty="0" smtClean="0"/>
              <a:t>Adquisición de herramientas de análisis de datos;</a:t>
            </a:r>
          </a:p>
          <a:p>
            <a:pPr lvl="1"/>
            <a:r>
              <a:rPr lang="es-ES" sz="3200" dirty="0" smtClean="0"/>
              <a:t>Capacitación de los auditores;</a:t>
            </a:r>
          </a:p>
          <a:p>
            <a:pPr lvl="1"/>
            <a:r>
              <a:rPr lang="es-ES" sz="3200" dirty="0" smtClean="0"/>
              <a:t>Política de seguridad de la información;</a:t>
            </a:r>
          </a:p>
          <a:p>
            <a:r>
              <a:rPr lang="es-ES" sz="3600" dirty="0"/>
              <a:t>Introducir la importancia de las </a:t>
            </a:r>
            <a:r>
              <a:rPr lang="es-ES" sz="3600" dirty="0" smtClean="0"/>
              <a:t>TIC </a:t>
            </a:r>
            <a:r>
              <a:rPr lang="es-ES" sz="3600" dirty="0"/>
              <a:t>en el Plan Estratégico de la </a:t>
            </a:r>
            <a:r>
              <a:rPr lang="es-ES" sz="3600" dirty="0" smtClean="0"/>
              <a:t>institución.</a:t>
            </a:r>
            <a:endParaRPr lang="es-ES" sz="3600" dirty="0"/>
          </a:p>
          <a:p>
            <a:pPr lvl="1"/>
            <a:endParaRPr lang="es-ES" sz="3200" dirty="0"/>
          </a:p>
        </p:txBody>
      </p:sp>
      <p:pic>
        <p:nvPicPr>
          <p:cNvPr id="1028" name="Picture 4" descr="Resultado de imagem para fiscalização ciberné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78" y="3487482"/>
            <a:ext cx="1309670" cy="13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6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4400" b="1" dirty="0" smtClean="0"/>
              <a:t>             ¡</a:t>
            </a:r>
            <a:r>
              <a:rPr lang="pt-BR" sz="4400" b="1" dirty="0" err="1" smtClean="0"/>
              <a:t>Gracias</a:t>
            </a:r>
            <a:r>
              <a:rPr lang="pt-BR" sz="4400" b="1" dirty="0" smtClean="0"/>
              <a:t> por </a:t>
            </a:r>
            <a:r>
              <a:rPr lang="pt-BR" sz="4400" b="1" dirty="0" err="1" smtClean="0"/>
              <a:t>la</a:t>
            </a:r>
            <a:r>
              <a:rPr lang="pt-BR" sz="4400" b="1" dirty="0" smtClean="0"/>
              <a:t> </a:t>
            </a:r>
            <a:r>
              <a:rPr lang="pt-BR" sz="4400" b="1" dirty="0" err="1" smtClean="0"/>
              <a:t>atención</a:t>
            </a:r>
            <a:r>
              <a:rPr lang="pt-BR" sz="4400" b="1" dirty="0" smtClean="0"/>
              <a:t>!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dirty="0" smtClean="0"/>
              <a:t>Fábio Granja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dirty="0" err="1" smtClean="0"/>
              <a:t>Secretaría</a:t>
            </a:r>
            <a:r>
              <a:rPr lang="pt-BR" sz="2400" dirty="0" smtClean="0"/>
              <a:t> de </a:t>
            </a:r>
            <a:r>
              <a:rPr lang="pt-BR" sz="2400" dirty="0" err="1" smtClean="0"/>
              <a:t>Control</a:t>
            </a:r>
            <a:r>
              <a:rPr lang="pt-BR" sz="2400" dirty="0" smtClean="0"/>
              <a:t> Externo de </a:t>
            </a:r>
            <a:r>
              <a:rPr lang="pt-BR" sz="2400" dirty="0" err="1" smtClean="0"/>
              <a:t>Seguridad</a:t>
            </a:r>
            <a:r>
              <a:rPr lang="pt-BR" sz="2400" dirty="0" smtClean="0"/>
              <a:t> Social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dirty="0" smtClean="0"/>
              <a:t>Tribunal de </a:t>
            </a:r>
            <a:r>
              <a:rPr lang="pt-BR" sz="2400" dirty="0" err="1" smtClean="0"/>
              <a:t>Cuentas</a:t>
            </a:r>
            <a:r>
              <a:rPr lang="pt-BR" sz="2400" dirty="0" smtClean="0"/>
              <a:t> 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Unión</a:t>
            </a:r>
            <a:r>
              <a:rPr lang="pt-BR" sz="2400" dirty="0" smtClean="0"/>
              <a:t> de Brasil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dirty="0" smtClean="0"/>
              <a:t>fabiohg@tcu.gov.br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5171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4638"/>
            <a:ext cx="9144000" cy="632271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9552" y="1173013"/>
            <a:ext cx="8229600" cy="4525963"/>
          </a:xfrm>
        </p:spPr>
        <p:txBody>
          <a:bodyPr>
            <a:prstTxWarp prst="textPlain">
              <a:avLst/>
            </a:prstTxWarp>
            <a:scene3d>
              <a:camera prst="perspectiveRelaxedModerately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s-E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¿Estamos en la era de la información o desinformación?</a:t>
            </a:r>
            <a:endParaRPr lang="pt-BR" sz="4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557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-1120192"/>
            <a:ext cx="9577063" cy="82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40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4" name="Picture 2" descr="http://ibxk.com.br/materias/6051/93193.jpg?w=1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98849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1" y="1575644"/>
            <a:ext cx="8507290" cy="4550519"/>
          </a:xfrm>
        </p:spPr>
        <p:txBody>
          <a:bodyPr>
            <a:prstTxWarp prst="textInflateBottom">
              <a:avLst/>
            </a:prstTxWarp>
          </a:bodyPr>
          <a:lstStyle/>
          <a:p>
            <a:endParaRPr lang="pt-BR" b="1" dirty="0" smtClean="0"/>
          </a:p>
          <a:p>
            <a:pPr marL="0" indent="0" algn="ctr">
              <a:buNone/>
            </a:pPr>
            <a:r>
              <a:rPr lang="es-E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Cual el papel de las </a:t>
            </a:r>
            <a:r>
              <a:rPr lang="es-ES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TICs</a:t>
            </a:r>
            <a:r>
              <a:rPr lang="es-E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en este Tsunami de datos?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84489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37799"/>
          </a:xfrm>
        </p:spPr>
        <p:txBody>
          <a:bodyPr/>
          <a:lstStyle/>
          <a:p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>¿</a:t>
            </a:r>
            <a:r>
              <a:rPr lang="pt-BR" sz="3600" b="1" dirty="0" err="1" smtClean="0"/>
              <a:t>Cuáles</a:t>
            </a:r>
            <a:r>
              <a:rPr lang="es-E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son los principales retos del Control Externo con relación a las </a:t>
            </a:r>
            <a:r>
              <a:rPr lang="es-E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TICs</a:t>
            </a:r>
            <a:r>
              <a:rPr lang="es-E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 a la explosión de la cantidad de datos?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sz="3600" b="1" dirty="0"/>
          </a:p>
        </p:txBody>
      </p:sp>
      <p:pic>
        <p:nvPicPr>
          <p:cNvPr id="5122" name="Picture 2" descr="http://www.telequest.com.br/portal/images/artigos/destaque/explosao_da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6" y="2348880"/>
            <a:ext cx="9005664" cy="41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33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582" y="114010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s-ES" sz="4400" b="1" dirty="0" smtClean="0"/>
              <a:t>Incrementar la eficiencia, calidad y transparencia del gasto público y reducir el fraude y desvíos</a:t>
            </a:r>
            <a:r>
              <a:rPr lang="es-ES" sz="4400" dirty="0" smtClean="0"/>
              <a:t>.</a:t>
            </a:r>
            <a:endParaRPr lang="pt-BR" sz="4400" dirty="0"/>
          </a:p>
        </p:txBody>
      </p:sp>
      <p:pic>
        <p:nvPicPr>
          <p:cNvPr id="6150" name="Picture 6" descr="Resultado de imagem para EFICI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8" y="52258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m para FRAUDE DESV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5435"/>
            <a:ext cx="152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m para SERVIÇOS PUBLIC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54" y="260648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9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64108" y="757258"/>
            <a:ext cx="8229600" cy="1143000"/>
          </a:xfrm>
        </p:spPr>
        <p:txBody>
          <a:bodyPr/>
          <a:lstStyle/>
          <a:p>
            <a:r>
              <a:rPr lang="es-ES" sz="4000" b="1" dirty="0" smtClean="0"/>
              <a:t>¿Cómo las TIC pueden ayudar al control externo?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29" y="2115008"/>
            <a:ext cx="8229600" cy="4525963"/>
          </a:xfrm>
        </p:spPr>
        <p:txBody>
          <a:bodyPr/>
          <a:lstStyle/>
          <a:p>
            <a:r>
              <a:rPr lang="es-ES" dirty="0" smtClean="0"/>
              <a:t>Selectividad de los objetos de control</a:t>
            </a:r>
          </a:p>
          <a:p>
            <a:r>
              <a:rPr lang="es-ES" dirty="0" smtClean="0"/>
              <a:t>Aumento de expectativas de control</a:t>
            </a:r>
          </a:p>
          <a:p>
            <a:r>
              <a:rPr lang="es-ES" dirty="0" smtClean="0"/>
              <a:t>Anticipación (auditoria predictiva)</a:t>
            </a:r>
          </a:p>
          <a:p>
            <a:r>
              <a:rPr lang="es-ES" dirty="0" smtClean="0"/>
              <a:t>Optimización de la fuerza de trabajo.</a:t>
            </a:r>
          </a:p>
          <a:p>
            <a:endParaRPr lang="pt-BR" dirty="0"/>
          </a:p>
        </p:txBody>
      </p:sp>
      <p:pic>
        <p:nvPicPr>
          <p:cNvPr id="7170" name="Picture 2" descr="Resultado de imagem para QUAL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59" y="94299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TRANSPARÊ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30" y="2663565"/>
            <a:ext cx="190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adzuna.com.br/blog/wp-content/uploads/2015/03/Estrutura-de-equi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12930"/>
            <a:ext cx="2664296" cy="18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37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155" y="188640"/>
            <a:ext cx="8229600" cy="1143000"/>
          </a:xfrm>
        </p:spPr>
        <p:txBody>
          <a:bodyPr/>
          <a:lstStyle/>
          <a:p>
            <a:r>
              <a:rPr lang="es-ES" b="1" dirty="0"/>
              <a:t>Ejemplos prácticos de uso de las </a:t>
            </a:r>
            <a:r>
              <a:rPr lang="es-ES" b="1" dirty="0" err="1"/>
              <a:t>TICs</a:t>
            </a:r>
            <a:r>
              <a:rPr lang="es-ES" b="1" dirty="0"/>
              <a:t> en el TCU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8155" y="1700808"/>
            <a:ext cx="8229600" cy="4525963"/>
          </a:xfrm>
        </p:spPr>
        <p:txBody>
          <a:bodyPr/>
          <a:lstStyle/>
          <a:p>
            <a:r>
              <a:rPr lang="es-ES" dirty="0" smtClean="0"/>
              <a:t>Sistema de contratación de bienes y servicios del gobierno federal (</a:t>
            </a:r>
            <a:r>
              <a:rPr lang="es-ES" dirty="0" err="1" smtClean="0"/>
              <a:t>Comprasnet</a:t>
            </a:r>
            <a:r>
              <a:rPr lang="es-ES" dirty="0" smtClean="0"/>
              <a:t>);</a:t>
            </a:r>
          </a:p>
          <a:p>
            <a:r>
              <a:rPr lang="es-ES" dirty="0" smtClean="0"/>
              <a:t>Control de las Prestaciones de Seguridad Social;</a:t>
            </a:r>
          </a:p>
          <a:p>
            <a:r>
              <a:rPr lang="es-ES" dirty="0" smtClean="0"/>
              <a:t>Control de los recursos transferidos por el gobierno federal a los Estados y Municipalidades (políticas descentralizadas- escuelas, carreteras, otros);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20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32136</TotalTime>
  <Words>1485</Words>
  <Application>Microsoft Office PowerPoint</Application>
  <PresentationFormat>Apresentação na tela (4:3)</PresentationFormat>
  <Paragraphs>163</Paragraphs>
  <Slides>21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¿Cuáles son los principales retos del Control Externo con relación a las TICs y a la explosión de la cantidad de datos? </vt:lpstr>
      <vt:lpstr>Apresentação do PowerPoint</vt:lpstr>
      <vt:lpstr>¿Cómo las TIC pueden ayudar al control externo? </vt:lpstr>
      <vt:lpstr>Ejemplos prácticos de uso de las TICs en el TCU</vt:lpstr>
      <vt:lpstr>Apresentação do PowerPoint</vt:lpstr>
      <vt:lpstr>Comprasnet</vt:lpstr>
      <vt:lpstr>Apresentação do PowerPoint</vt:lpstr>
      <vt:lpstr>Volumetría de Datos</vt:lpstr>
      <vt:lpstr>Proceso de Automatización  en Inplementación</vt:lpstr>
      <vt:lpstr>Potenciales hallazgos en fase de examen: </vt:lpstr>
      <vt:lpstr>Apresentação do PowerPoint</vt:lpstr>
      <vt:lpstr>Apresentação do PowerPoint</vt:lpstr>
      <vt:lpstr>Apresentação do PowerPoint</vt:lpstr>
      <vt:lpstr>En resumen</vt:lpstr>
      <vt:lpstr>En Resumen 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malvim</dc:creator>
  <cp:lastModifiedBy>NOTEADMIN</cp:lastModifiedBy>
  <cp:revision>768</cp:revision>
  <dcterms:created xsi:type="dcterms:W3CDTF">2012-01-19T13:05:04Z</dcterms:created>
  <dcterms:modified xsi:type="dcterms:W3CDTF">2015-11-25T12:56:25Z</dcterms:modified>
</cp:coreProperties>
</file>